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65" r:id="rId2"/>
    <p:sldMasterId id="2147483667" r:id="rId3"/>
  </p:sldMasterIdLst>
  <p:notesMasterIdLst>
    <p:notesMasterId r:id="rId94"/>
  </p:notesMasterIdLst>
  <p:sldIdLst>
    <p:sldId id="331" r:id="rId4"/>
    <p:sldId id="280" r:id="rId5"/>
    <p:sldId id="332" r:id="rId6"/>
    <p:sldId id="405" r:id="rId7"/>
    <p:sldId id="412" r:id="rId8"/>
    <p:sldId id="384" r:id="rId9"/>
    <p:sldId id="413" r:id="rId10"/>
    <p:sldId id="383" r:id="rId11"/>
    <p:sldId id="358" r:id="rId12"/>
    <p:sldId id="281" r:id="rId13"/>
    <p:sldId id="357" r:id="rId14"/>
    <p:sldId id="355" r:id="rId15"/>
    <p:sldId id="282" r:id="rId16"/>
    <p:sldId id="359" r:id="rId17"/>
    <p:sldId id="360" r:id="rId18"/>
    <p:sldId id="388" r:id="rId19"/>
    <p:sldId id="366" r:id="rId20"/>
    <p:sldId id="403" r:id="rId21"/>
    <p:sldId id="386" r:id="rId22"/>
    <p:sldId id="363" r:id="rId23"/>
    <p:sldId id="340" r:id="rId24"/>
    <p:sldId id="306" r:id="rId25"/>
    <p:sldId id="393" r:id="rId26"/>
    <p:sldId id="307" r:id="rId27"/>
    <p:sldId id="309" r:id="rId28"/>
    <p:sldId id="310" r:id="rId29"/>
    <p:sldId id="341" r:id="rId30"/>
    <p:sldId id="312" r:id="rId31"/>
    <p:sldId id="313" r:id="rId32"/>
    <p:sldId id="320" r:id="rId33"/>
    <p:sldId id="321" r:id="rId34"/>
    <p:sldId id="344" r:id="rId35"/>
    <p:sldId id="407" r:id="rId36"/>
    <p:sldId id="314" r:id="rId37"/>
    <p:sldId id="315" r:id="rId38"/>
    <p:sldId id="345" r:id="rId39"/>
    <p:sldId id="408" r:id="rId40"/>
    <p:sldId id="322" r:id="rId41"/>
    <p:sldId id="409" r:id="rId42"/>
    <p:sldId id="392" r:id="rId43"/>
    <p:sldId id="339" r:id="rId44"/>
    <p:sldId id="302" r:id="rId45"/>
    <p:sldId id="304" r:id="rId46"/>
    <p:sldId id="346" r:id="rId47"/>
    <p:sldId id="389" r:id="rId48"/>
    <p:sldId id="338" r:id="rId49"/>
    <p:sldId id="364" r:id="rId50"/>
    <p:sldId id="365" r:id="rId51"/>
    <p:sldId id="289" r:id="rId52"/>
    <p:sldId id="290" r:id="rId53"/>
    <p:sldId id="291" r:id="rId54"/>
    <p:sldId id="417" r:id="rId55"/>
    <p:sldId id="293" r:id="rId56"/>
    <p:sldId id="294" r:id="rId57"/>
    <p:sldId id="296" r:id="rId58"/>
    <p:sldId id="298" r:id="rId59"/>
    <p:sldId id="297" r:id="rId60"/>
    <p:sldId id="414" r:id="rId61"/>
    <p:sldId id="382" r:id="rId62"/>
    <p:sldId id="410" r:id="rId63"/>
    <p:sldId id="420" r:id="rId64"/>
    <p:sldId id="317" r:id="rId65"/>
    <p:sldId id="419" r:id="rId66"/>
    <p:sldId id="418" r:id="rId67"/>
    <p:sldId id="352" r:id="rId68"/>
    <p:sldId id="399" r:id="rId69"/>
    <p:sldId id="400" r:id="rId70"/>
    <p:sldId id="394" r:id="rId71"/>
    <p:sldId id="348" r:id="rId72"/>
    <p:sldId id="416" r:id="rId73"/>
    <p:sldId id="397" r:id="rId74"/>
    <p:sldId id="390" r:id="rId75"/>
    <p:sldId id="402" r:id="rId76"/>
    <p:sldId id="376" r:id="rId77"/>
    <p:sldId id="299" r:id="rId78"/>
    <p:sldId id="377" r:id="rId79"/>
    <p:sldId id="378" r:id="rId80"/>
    <p:sldId id="379" r:id="rId81"/>
    <p:sldId id="326" r:id="rId82"/>
    <p:sldId id="380" r:id="rId83"/>
    <p:sldId id="373" r:id="rId84"/>
    <p:sldId id="374" r:id="rId85"/>
    <p:sldId id="421" r:id="rId86"/>
    <p:sldId id="347" r:id="rId87"/>
    <p:sldId id="411" r:id="rId88"/>
    <p:sldId id="398" r:id="rId89"/>
    <p:sldId id="350" r:id="rId90"/>
    <p:sldId id="351" r:id="rId91"/>
    <p:sldId id="349" r:id="rId92"/>
    <p:sldId id="342" r:id="rId9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5FA"/>
    <a:srgbClr val="000042"/>
    <a:srgbClr val="EBF7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83513" autoAdjust="0"/>
  </p:normalViewPr>
  <p:slideViewPr>
    <p:cSldViewPr>
      <p:cViewPr>
        <p:scale>
          <a:sx n="60" d="100"/>
          <a:sy n="60" d="100"/>
        </p:scale>
        <p:origin x="-16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76" Type="http://schemas.openxmlformats.org/officeDocument/2006/relationships/slide" Target="slides/slide73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97" Type="http://schemas.openxmlformats.org/officeDocument/2006/relationships/theme" Target="theme/theme1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87" Type="http://schemas.openxmlformats.org/officeDocument/2006/relationships/slide" Target="slides/slide84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90" Type="http://schemas.openxmlformats.org/officeDocument/2006/relationships/slide" Target="slides/slide87.xml"/><Relationship Id="rId95" Type="http://schemas.openxmlformats.org/officeDocument/2006/relationships/presProps" Target="presProps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93" Type="http://schemas.openxmlformats.org/officeDocument/2006/relationships/slide" Target="slides/slide90.xml"/><Relationship Id="rId9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91" Type="http://schemas.openxmlformats.org/officeDocument/2006/relationships/slide" Target="slides/slide88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94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903B9-F713-4DA6-B807-CCB5DBB43E7A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0A68A-310C-4ACB-9AA7-02C1F0A171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0A68A-310C-4ACB-9AA7-02C1F0A1715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90738" y="225425"/>
            <a:ext cx="2600325" cy="1949450"/>
          </a:xfrm>
          <a:ln/>
        </p:spPr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0A68A-310C-4ACB-9AA7-02C1F0A1715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2625"/>
            <a:ext cx="4575175" cy="3432175"/>
          </a:xfrm>
          <a:ln/>
        </p:spPr>
      </p:sp>
      <p:sp>
        <p:nvSpPr>
          <p:cNvPr id="461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992"/>
            <a:ext cx="5486400" cy="4116772"/>
          </a:xfrm>
        </p:spPr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8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90738" y="225425"/>
            <a:ext cx="2600325" cy="1949450"/>
          </a:xfrm>
          <a:ln/>
        </p:spPr>
      </p:sp>
      <p:sp>
        <p:nvSpPr>
          <p:cNvPr id="26214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1BF41B-CC2A-4964-BDD1-C81432F5AA4D}" type="slidenum">
              <a:rPr lang="en-US" smtClean="0">
                <a:latin typeface="Arial" charset="0"/>
              </a:rPr>
              <a:pPr/>
              <a:t>30</a:t>
            </a:fld>
            <a:endParaRPr lang="en-US" smtClean="0">
              <a:latin typeface="Arial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C4C34D-7036-4611-8725-4D6CDC6F57C9}" type="slidenum">
              <a:rPr lang="en-US" smtClean="0">
                <a:latin typeface="Arial" charset="0"/>
              </a:rPr>
              <a:pPr/>
              <a:t>34</a:t>
            </a:fld>
            <a:endParaRPr lang="en-US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Participants write a task analysis for a toy they have chosen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0A68A-310C-4ACB-9AA7-02C1F0A1715F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7EBB44-0728-42C0-BF50-2C922A3243F2}" type="slidenum">
              <a:rPr lang="en-US" smtClean="0">
                <a:latin typeface="Arial" charset="0"/>
              </a:rPr>
              <a:pPr/>
              <a:t>42</a:t>
            </a:fld>
            <a:endParaRPr lang="en-US" smtClean="0">
              <a:latin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59108A-016B-4D4D-B7DA-3C8A7CAB779C}" type="slidenum">
              <a:rPr lang="en-US" smtClean="0">
                <a:latin typeface="Arial" charset="0"/>
              </a:rPr>
              <a:pPr/>
              <a:t>43</a:t>
            </a:fld>
            <a:endParaRPr lang="en-US" smtClean="0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0A68A-310C-4ACB-9AA7-02C1F0A1715F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4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66938" y="523875"/>
            <a:ext cx="2600325" cy="1949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5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 eaLnBrk="1" hangingPunct="1">
              <a:spcBef>
                <a:spcPct val="0"/>
              </a:spcBef>
            </a:pPr>
            <a:endParaRPr lang="en-US" sz="1400" dirty="0" smtClean="0"/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02A23A-9034-4DEB-9564-A363D78090BF}" type="slidenum">
              <a:rPr lang="en-US" smtClean="0">
                <a:latin typeface="Arial" charset="0"/>
              </a:rPr>
              <a:pPr/>
              <a:t>51</a:t>
            </a:fld>
            <a:endParaRPr lang="en-US" smtClean="0">
              <a:latin typeface="Arial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3400"/>
            <a:ext cx="5483225" cy="4114800"/>
          </a:xfrm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A110D0-7E76-4F6F-A81C-997F85BDD886}" type="slidenum">
              <a:rPr lang="en-US" smtClean="0">
                <a:latin typeface="Arial" charset="0"/>
              </a:rPr>
              <a:pPr/>
              <a:t>52</a:t>
            </a:fld>
            <a:endParaRPr lang="en-US" smtClean="0">
              <a:latin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E0F3D4-ED8E-46E1-83BA-7CFA65985170}" type="slidenum">
              <a:rPr lang="en-US" smtClean="0">
                <a:latin typeface="Arial" charset="0"/>
              </a:rPr>
              <a:pPr/>
              <a:t>55</a:t>
            </a:fld>
            <a:endParaRPr lang="en-US" smtClean="0">
              <a:latin typeface="Arial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3400"/>
            <a:ext cx="5483225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E0F3D4-ED8E-46E1-83BA-7CFA65985170}" type="slidenum">
              <a:rPr lang="en-US" smtClean="0">
                <a:latin typeface="Arial" charset="0"/>
              </a:rPr>
              <a:pPr/>
              <a:t>57</a:t>
            </a:fld>
            <a:endParaRPr lang="en-US" smtClean="0">
              <a:latin typeface="Arial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3400"/>
            <a:ext cx="5483225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>
              <a:lnSpc>
                <a:spcPct val="80000"/>
              </a:lnSpc>
            </a:pPr>
            <a:endParaRPr lang="en-US" sz="1000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90738" y="225425"/>
            <a:ext cx="2600325" cy="1949450"/>
          </a:xfrm>
          <a:ln/>
        </p:spPr>
      </p:sp>
      <p:sp>
        <p:nvSpPr>
          <p:cNvPr id="463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Have participants flip</a:t>
            </a:r>
            <a:r>
              <a:rPr lang="en-US" b="1" baseline="0" dirty="0" smtClean="0"/>
              <a:t> over their Task Analysis</a:t>
            </a:r>
            <a:endParaRPr lang="en-US" b="1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3D219B-A3AE-45B5-A174-3F7ECDA50469}" type="slidenum">
              <a:rPr lang="en-US" smtClean="0">
                <a:latin typeface="Arial" charset="0"/>
              </a:rPr>
              <a:pPr/>
              <a:t>75</a:t>
            </a:fld>
            <a:endParaRPr lang="en-US" smtClean="0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1" eaLnBrk="1" hangingPunct="1"/>
            <a:endParaRPr lang="en-US" b="1" dirty="0" smtClean="0">
              <a:latin typeface="Arial" charset="0"/>
            </a:endParaRPr>
          </a:p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9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4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66938" y="523875"/>
            <a:ext cx="2600325" cy="1949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5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563077-3CE1-4682-94B8-E133EF4E5F2F}" type="slidenum">
              <a:rPr lang="en-US" smtClean="0">
                <a:latin typeface="Arial" charset="0"/>
              </a:rPr>
              <a:pPr/>
              <a:t>79</a:t>
            </a:fld>
            <a:endParaRPr lang="en-US" smtClean="0">
              <a:latin typeface="Arial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>
              <a:lnSpc>
                <a:spcPct val="80000"/>
              </a:lnSpc>
            </a:pPr>
            <a:endParaRPr lang="en-US" sz="1000" dirty="0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100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90738" y="225425"/>
            <a:ext cx="2600325" cy="1949450"/>
          </a:xfrm>
          <a:ln/>
        </p:spPr>
      </p:sp>
      <p:sp>
        <p:nvSpPr>
          <p:cNvPr id="2601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100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90738" y="225425"/>
            <a:ext cx="2600325" cy="1949450"/>
          </a:xfrm>
          <a:ln/>
        </p:spPr>
      </p:sp>
      <p:sp>
        <p:nvSpPr>
          <p:cNvPr id="2601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0A68A-310C-4ACB-9AA7-02C1F0A1715F}" type="slidenum">
              <a:rPr lang="en-US" smtClean="0"/>
              <a:pPr/>
              <a:t>89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4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66938" y="523875"/>
            <a:ext cx="2600325" cy="1949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5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4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66938" y="523875"/>
            <a:ext cx="2600325" cy="1949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5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 eaLnBrk="1" hangingPunct="1">
              <a:spcBef>
                <a:spcPct val="0"/>
              </a:spcBef>
            </a:pPr>
            <a:endParaRPr lang="en-US" sz="1400" dirty="0" smtClean="0"/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093913" y="227013"/>
            <a:ext cx="2595562" cy="1946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398713"/>
            <a:ext cx="6400800" cy="6518275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093913" y="227013"/>
            <a:ext cx="2595562" cy="1946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398713"/>
            <a:ext cx="6400800" cy="6518275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4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66938" y="523875"/>
            <a:ext cx="2600325" cy="1949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5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166938" y="523875"/>
            <a:ext cx="2600325" cy="1949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z="1400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CA14-EFE3-41BD-BEA4-4726B31B2E17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L. Vella – Slide </a:t>
            </a:r>
            <a:fld id="{9D7BF276-3044-4EC7-B8FD-3789FCA199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51D4DE-6954-409E-A9C5-8ABCED8CCD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BF41C-C218-4EA5-A06C-A541A6F2C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CE92B-2E75-4D1F-A7A5-E2091F6166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BF41C-C218-4EA5-A06C-A541A6F2C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CE92B-2E75-4D1F-A7A5-E2091F6166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FCA14-EFE3-41BD-BEA4-4726B31B2E17}" type="datetimeFigureOut">
              <a:rPr lang="en-US" smtClean="0"/>
              <a:pPr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BF276-3044-4EC7-B8FD-3789FCA199B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AutoShape 2"/>
          <p:cNvCxnSpPr>
            <a:cxnSpLocks noChangeShapeType="1"/>
          </p:cNvCxnSpPr>
          <p:nvPr userDrawn="1"/>
        </p:nvCxnSpPr>
        <p:spPr bwMode="auto">
          <a:xfrm>
            <a:off x="304800" y="457200"/>
            <a:ext cx="8001000" cy="1588"/>
          </a:xfrm>
          <a:prstGeom prst="straightConnector1">
            <a:avLst/>
          </a:prstGeom>
          <a:noFill/>
          <a:ln w="50800">
            <a:solidFill>
              <a:srgbClr val="5C002E"/>
            </a:solidFill>
            <a:round/>
            <a:headEnd/>
            <a:tailEnd type="diamond" w="sm" len="sm"/>
          </a:ln>
        </p:spPr>
      </p:cxnSp>
      <p:cxnSp>
        <p:nvCxnSpPr>
          <p:cNvPr id="8" name="AutoShape 5"/>
          <p:cNvCxnSpPr>
            <a:cxnSpLocks noChangeShapeType="1"/>
          </p:cNvCxnSpPr>
          <p:nvPr userDrawn="1"/>
        </p:nvCxnSpPr>
        <p:spPr bwMode="auto">
          <a:xfrm>
            <a:off x="457200" y="304800"/>
            <a:ext cx="0" cy="1041400"/>
          </a:xfrm>
          <a:prstGeom prst="straightConnector1">
            <a:avLst/>
          </a:prstGeom>
          <a:noFill/>
          <a:ln w="50800">
            <a:solidFill>
              <a:srgbClr val="5C002E"/>
            </a:solidFill>
            <a:round/>
            <a:headEnd/>
            <a:tailEnd type="diamond" w="sm" len="sm"/>
          </a:ln>
        </p:spPr>
      </p:cxnSp>
      <p:cxnSp>
        <p:nvCxnSpPr>
          <p:cNvPr id="9" name="AutoShape 3"/>
          <p:cNvCxnSpPr>
            <a:cxnSpLocks noChangeShapeType="1"/>
          </p:cNvCxnSpPr>
          <p:nvPr userDrawn="1"/>
        </p:nvCxnSpPr>
        <p:spPr bwMode="auto">
          <a:xfrm>
            <a:off x="152400" y="304800"/>
            <a:ext cx="7543800" cy="1588"/>
          </a:xfrm>
          <a:prstGeom prst="straightConnector1">
            <a:avLst/>
          </a:prstGeom>
          <a:noFill/>
          <a:ln w="50800">
            <a:solidFill>
              <a:srgbClr val="000042"/>
            </a:solidFill>
            <a:round/>
            <a:headEnd/>
            <a:tailEnd type="diamond" w="sm" len="sm"/>
          </a:ln>
        </p:spPr>
      </p:cxnSp>
      <p:cxnSp>
        <p:nvCxnSpPr>
          <p:cNvPr id="10" name="AutoShape 4"/>
          <p:cNvCxnSpPr>
            <a:cxnSpLocks noChangeShapeType="1"/>
          </p:cNvCxnSpPr>
          <p:nvPr userDrawn="1"/>
        </p:nvCxnSpPr>
        <p:spPr bwMode="auto">
          <a:xfrm>
            <a:off x="304800" y="152400"/>
            <a:ext cx="0" cy="1558925"/>
          </a:xfrm>
          <a:prstGeom prst="straightConnector1">
            <a:avLst/>
          </a:prstGeom>
          <a:noFill/>
          <a:ln w="50800">
            <a:solidFill>
              <a:srgbClr val="000042"/>
            </a:solidFill>
            <a:round/>
            <a:headEnd/>
            <a:tailEnd type="diamond" w="sm" len="sm"/>
          </a:ln>
        </p:spPr>
      </p:cxnSp>
      <p:cxnSp>
        <p:nvCxnSpPr>
          <p:cNvPr id="11" name="AutoShape 3"/>
          <p:cNvCxnSpPr>
            <a:cxnSpLocks noChangeShapeType="1"/>
          </p:cNvCxnSpPr>
          <p:nvPr userDrawn="1"/>
        </p:nvCxnSpPr>
        <p:spPr bwMode="auto">
          <a:xfrm>
            <a:off x="1371600" y="6553200"/>
            <a:ext cx="7543800" cy="1588"/>
          </a:xfrm>
          <a:prstGeom prst="straightConnector1">
            <a:avLst/>
          </a:prstGeom>
          <a:noFill/>
          <a:ln w="31750">
            <a:solidFill>
              <a:srgbClr val="000060"/>
            </a:solidFill>
            <a:round/>
            <a:headEnd/>
            <a:tailEnd type="none" w="sm" len="sm"/>
          </a:ln>
        </p:spPr>
      </p:cxnSp>
      <p:cxnSp>
        <p:nvCxnSpPr>
          <p:cNvPr id="12" name="AutoShape 4"/>
          <p:cNvCxnSpPr>
            <a:cxnSpLocks noChangeShapeType="1"/>
          </p:cNvCxnSpPr>
          <p:nvPr userDrawn="1"/>
        </p:nvCxnSpPr>
        <p:spPr bwMode="auto">
          <a:xfrm>
            <a:off x="8763000" y="5181600"/>
            <a:ext cx="0" cy="1558925"/>
          </a:xfrm>
          <a:prstGeom prst="straightConnector1">
            <a:avLst/>
          </a:prstGeom>
          <a:noFill/>
          <a:ln w="31750">
            <a:solidFill>
              <a:srgbClr val="000060"/>
            </a:solidFill>
            <a:round/>
            <a:headEnd/>
            <a:tailEnd type="none" w="sm" len="sm"/>
          </a:ln>
        </p:spPr>
      </p:cxnSp>
      <p:sp>
        <p:nvSpPr>
          <p:cNvPr id="13" name="Rectangle 2"/>
          <p:cNvSpPr>
            <a:spLocks noChangeArrowheads="1"/>
          </p:cNvSpPr>
          <p:nvPr userDrawn="1"/>
        </p:nvSpPr>
        <p:spPr bwMode="auto">
          <a:xfrm rot="-2653662">
            <a:off x="171330" y="190466"/>
            <a:ext cx="91440" cy="91440"/>
          </a:xfrm>
          <a:prstGeom prst="rect">
            <a:avLst/>
          </a:prstGeom>
          <a:gradFill rotWithShape="1">
            <a:gsLst>
              <a:gs pos="0">
                <a:srgbClr val="00133A"/>
              </a:gs>
              <a:gs pos="100000">
                <a:srgbClr val="943634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2"/>
          <p:cNvSpPr>
            <a:spLocks noChangeArrowheads="1"/>
          </p:cNvSpPr>
          <p:nvPr userDrawn="1"/>
        </p:nvSpPr>
        <p:spPr bwMode="auto">
          <a:xfrm rot="-2653662">
            <a:off x="323730" y="342866"/>
            <a:ext cx="91440" cy="91440"/>
          </a:xfrm>
          <a:prstGeom prst="rect">
            <a:avLst/>
          </a:prstGeom>
          <a:gradFill rotWithShape="1">
            <a:gsLst>
              <a:gs pos="0">
                <a:srgbClr val="00133A"/>
              </a:gs>
              <a:gs pos="100000">
                <a:srgbClr val="943634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2"/>
          <p:cNvSpPr>
            <a:spLocks noChangeArrowheads="1"/>
          </p:cNvSpPr>
          <p:nvPr userDrawn="1"/>
        </p:nvSpPr>
        <p:spPr bwMode="auto">
          <a:xfrm rot="-2653662">
            <a:off x="476130" y="495266"/>
            <a:ext cx="91440" cy="91440"/>
          </a:xfrm>
          <a:prstGeom prst="rect">
            <a:avLst/>
          </a:prstGeom>
          <a:gradFill rotWithShape="1">
            <a:gsLst>
              <a:gs pos="0">
                <a:srgbClr val="00133A"/>
              </a:gs>
              <a:gs pos="100000">
                <a:srgbClr val="943634"/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ransition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BF41C-C218-4EA5-A06C-A541A6F2C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CE92B-2E75-4D1F-A7A5-E2091F6166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ransition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BF41C-C218-4EA5-A06C-A541A6F2C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10/21/2013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CE92B-2E75-4D1F-A7A5-E2091F6166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ransition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a/url?sa=i&amp;rct=j&amp;q=plastic+velcro+fruit&amp;source=images&amp;cd=&amp;cad=rja&amp;docid=j7odobeAdoZSHM&amp;tbnid=GQCLIjj0CsmhHM:&amp;ved=0CAUQjRw&amp;url=https://www.frontlinehobbies.com.au/products/PT3456&amp;ei=6ACyUZy1D4r9ygHuy4G4AQ&amp;bvm=bv.47534661,d.aWc&amp;psig=AFQjCNFqJTnukp2u_SOt_V9zwNk0jwLxtQ&amp;ust=1370706425525725" TargetMode="External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jpe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2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457200"/>
            <a:ext cx="9144000" cy="2362200"/>
          </a:xfrm>
          <a:noFill/>
          <a:ln/>
        </p:spPr>
        <p:txBody>
          <a:bodyPr>
            <a:noAutofit/>
          </a:bodyPr>
          <a:lstStyle/>
          <a:p>
            <a:r>
              <a:rPr lang="en-US" sz="8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Let’s Play!!</a:t>
            </a:r>
            <a:r>
              <a:rPr lang="en-US" sz="7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7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Strategies to Help Teach Early Play Skills</a:t>
            </a:r>
            <a:endParaRPr lang="en-US" sz="40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Rectangle 8"/>
          <p:cNvSpPr txBox="1">
            <a:spLocks noChangeArrowheads="1"/>
          </p:cNvSpPr>
          <p:nvPr/>
        </p:nvSpPr>
        <p:spPr>
          <a:xfrm>
            <a:off x="3352800" y="4876800"/>
            <a:ext cx="5638800" cy="17526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Presented by: 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Leslie Vella, M.A., BCBA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www.reachingbeyondautism.ca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381000" y="3429000"/>
            <a:ext cx="1676400" cy="8318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Behaviour Occurs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810000" y="2362200"/>
            <a:ext cx="2209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rgbClr val="002060"/>
                </a:solidFill>
              </a:rPr>
              <a:t>Experienced as a </a:t>
            </a:r>
            <a:r>
              <a:rPr lang="en-US" sz="1600" b="1" dirty="0">
                <a:solidFill>
                  <a:srgbClr val="002060"/>
                </a:solidFill>
              </a:rPr>
              <a:t>Positive </a:t>
            </a:r>
            <a:r>
              <a:rPr lang="en-US" sz="1600" b="1" dirty="0" smtClean="0">
                <a:solidFill>
                  <a:srgbClr val="002060"/>
                </a:solidFill>
              </a:rPr>
              <a:t>Consequence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733800" y="4724400"/>
            <a:ext cx="2209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rgbClr val="002060"/>
                </a:solidFill>
              </a:rPr>
              <a:t>Experienced as a </a:t>
            </a:r>
            <a:r>
              <a:rPr lang="en-US" sz="1600" b="1" dirty="0">
                <a:solidFill>
                  <a:srgbClr val="002060"/>
                </a:solidFill>
              </a:rPr>
              <a:t>Negative Consequence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6934200" y="1828800"/>
            <a:ext cx="2057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002060"/>
                </a:solidFill>
              </a:rPr>
              <a:t>Increase of this behaviour in the future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6934200" y="5105400"/>
            <a:ext cx="1905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002060"/>
                </a:solidFill>
              </a:rPr>
              <a:t>Decrease of this behaviour in the future </a:t>
            </a:r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 flipV="1">
            <a:off x="2057400" y="3810000"/>
            <a:ext cx="457200" cy="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2514600" y="3581400"/>
            <a:ext cx="2133600" cy="4667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Consequence</a:t>
            </a:r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 flipV="1">
            <a:off x="4648200" y="2590800"/>
            <a:ext cx="2819400" cy="121920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17423" name="Picture 16" descr="MCj0423842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2209800"/>
            <a:ext cx="676716" cy="73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4" name="Picture 17" descr="MCj0423844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4724400"/>
            <a:ext cx="706295" cy="73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4743" name="Rectangle 23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610600" cy="914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Consequences Determine </a:t>
            </a:r>
            <a:r>
              <a:rPr lang="en-US" sz="3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Future Behaviour</a:t>
            </a:r>
            <a:endParaRPr lang="en-US" sz="34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" name="Line 14"/>
          <p:cNvSpPr>
            <a:spLocks noChangeShapeType="1"/>
          </p:cNvSpPr>
          <p:nvPr/>
        </p:nvSpPr>
        <p:spPr bwMode="auto">
          <a:xfrm>
            <a:off x="4648200" y="3886200"/>
            <a:ext cx="2743200" cy="121920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3" grpId="0"/>
      <p:bldP spid="17414" grpId="0"/>
      <p:bldP spid="17415" grpId="0"/>
      <p:bldP spid="17422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381000" y="3429000"/>
            <a:ext cx="1676400" cy="8318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Behaviour Occurs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810000" y="2362200"/>
            <a:ext cx="2209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rgbClr val="002060"/>
                </a:solidFill>
              </a:rPr>
              <a:t>Experienced as a </a:t>
            </a:r>
            <a:r>
              <a:rPr lang="en-US" sz="1600" b="1" dirty="0">
                <a:solidFill>
                  <a:srgbClr val="002060"/>
                </a:solidFill>
              </a:rPr>
              <a:t>Positive </a:t>
            </a:r>
            <a:r>
              <a:rPr lang="en-US" sz="1600" b="1" dirty="0" smtClean="0">
                <a:solidFill>
                  <a:srgbClr val="002060"/>
                </a:solidFill>
              </a:rPr>
              <a:t>Consequence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733800" y="4724400"/>
            <a:ext cx="2209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Experienced as a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Negative Consequence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6934200" y="1828800"/>
            <a:ext cx="2057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002060"/>
                </a:solidFill>
              </a:rPr>
              <a:t>Increase of this behaviour in the future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6934200" y="5105400"/>
            <a:ext cx="1905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Decrease of this behaviour in the future </a:t>
            </a:r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 flipV="1">
            <a:off x="2057400" y="3810000"/>
            <a:ext cx="457200" cy="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2514600" y="3581400"/>
            <a:ext cx="2133600" cy="4667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Consequence</a:t>
            </a:r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 flipV="1">
            <a:off x="4648200" y="2590800"/>
            <a:ext cx="2819400" cy="121920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17423" name="Picture 16" descr="MCj0423842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2209800"/>
            <a:ext cx="676716" cy="73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4" name="Picture 17" descr="MCj04238440000[1]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867400" y="4724400"/>
            <a:ext cx="706295" cy="73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4739" name="Text Box 19"/>
          <p:cNvSpPr txBox="1">
            <a:spLocks noChangeArrowheads="1"/>
          </p:cNvSpPr>
          <p:nvPr/>
        </p:nvSpPr>
        <p:spPr bwMode="auto">
          <a:xfrm>
            <a:off x="3657600" y="1447800"/>
            <a:ext cx="3200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REINFORCEMENT</a:t>
            </a:r>
          </a:p>
        </p:txBody>
      </p:sp>
      <p:sp>
        <p:nvSpPr>
          <p:cNvPr id="20" name="Line 14"/>
          <p:cNvSpPr>
            <a:spLocks noChangeShapeType="1"/>
          </p:cNvSpPr>
          <p:nvPr/>
        </p:nvSpPr>
        <p:spPr bwMode="auto">
          <a:xfrm>
            <a:off x="4648200" y="3886200"/>
            <a:ext cx="2743200" cy="1219200"/>
          </a:xfrm>
          <a:prstGeom prst="line">
            <a:avLst/>
          </a:prstGeom>
          <a:noFill/>
          <a:ln w="28575">
            <a:solidFill>
              <a:schemeClr val="bg1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Oval 15"/>
          <p:cNvSpPr/>
          <p:nvPr/>
        </p:nvSpPr>
        <p:spPr>
          <a:xfrm rot="20953352">
            <a:off x="1845462" y="1131343"/>
            <a:ext cx="7086600" cy="3093979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14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739" grpId="0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838200"/>
            <a:ext cx="7848600" cy="1143000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US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Reinforcement Is…..</a:t>
            </a:r>
            <a:endParaRPr lang="en-US" sz="60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26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077200" cy="3581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002060"/>
                </a:solidFill>
                <a:latin typeface="+mj-lt"/>
              </a:rPr>
              <a:t>    The</a:t>
            </a:r>
            <a:r>
              <a:rPr lang="en-US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b="0" dirty="0" smtClean="0">
                <a:solidFill>
                  <a:srgbClr val="002060"/>
                </a:solidFill>
                <a:latin typeface="+mj-lt"/>
              </a:rPr>
              <a:t>procedure </a:t>
            </a:r>
            <a:r>
              <a:rPr lang="en-US" b="0" dirty="0">
                <a:solidFill>
                  <a:srgbClr val="002060"/>
                </a:solidFill>
                <a:latin typeface="+mj-lt"/>
              </a:rPr>
              <a:t>of providing consequences for a behaviour that increase or maintain the frequency of that </a:t>
            </a:r>
            <a:r>
              <a:rPr lang="en-US" b="0" dirty="0" smtClean="0">
                <a:solidFill>
                  <a:srgbClr val="002060"/>
                </a:solidFill>
                <a:latin typeface="+mj-lt"/>
              </a:rPr>
              <a:t>behaviour.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>
              <a:solidFill>
                <a:srgbClr val="002060"/>
              </a:solidFill>
              <a:latin typeface="+mj-lt"/>
            </a:endParaRPr>
          </a:p>
          <a:p>
            <a:pPr>
              <a:buNone/>
              <a:defRPr/>
            </a:pPr>
            <a:r>
              <a:rPr lang="en-US" b="1" dirty="0" smtClean="0">
                <a:solidFill>
                  <a:srgbClr val="002060"/>
                </a:solidFill>
                <a:latin typeface="+mj-lt"/>
                <a:ea typeface="Tahoma" pitchFamily="34" charset="0"/>
                <a:cs typeface="Tahoma" pitchFamily="34" charset="0"/>
              </a:rPr>
              <a:t>What can reinforcement help us do?</a:t>
            </a:r>
          </a:p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+mj-lt"/>
                <a:ea typeface="Tahoma" pitchFamily="34" charset="0"/>
                <a:cs typeface="Tahoma" pitchFamily="34" charset="0"/>
              </a:rPr>
              <a:t>Increase behaviours we want to see more of!</a:t>
            </a:r>
          </a:p>
          <a:p>
            <a:pPr>
              <a:buFont typeface="Wingdings" pitchFamily="2" charset="2"/>
              <a:buNone/>
              <a:defRPr/>
            </a:pPr>
            <a:endParaRPr lang="en-US" sz="3000" b="0" dirty="0" smtClean="0"/>
          </a:p>
          <a:p>
            <a:pPr>
              <a:buFont typeface="Wingdings" pitchFamily="2" charset="2"/>
              <a:buNone/>
              <a:defRPr/>
            </a:pPr>
            <a:endParaRPr lang="en-US" sz="3000" b="1" dirty="0" smtClean="0">
              <a:solidFill>
                <a:srgbClr val="002060"/>
              </a:solidFill>
            </a:endParaRPr>
          </a:p>
          <a:p>
            <a:pPr>
              <a:buFontTx/>
              <a:buNone/>
              <a:defRPr/>
            </a:pPr>
            <a:endParaRPr lang="en-US" sz="2400" i="1" u="sng" dirty="0">
              <a:solidFill>
                <a:srgbClr val="002060"/>
              </a:solidFill>
            </a:endParaRPr>
          </a:p>
          <a:p>
            <a:pPr>
              <a:buFontTx/>
              <a:buNone/>
              <a:defRPr/>
            </a:pPr>
            <a:endParaRPr lang="en-US" sz="1600" i="1" u="sng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7543800" cy="914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Caution!!</a:t>
            </a:r>
          </a:p>
        </p:txBody>
      </p:sp>
      <p:sp>
        <p:nvSpPr>
          <p:cNvPr id="46080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057400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en-US" b="0" dirty="0">
                <a:solidFill>
                  <a:srgbClr val="002060"/>
                </a:solidFill>
              </a:rPr>
              <a:t>Whether a consequence is pleasurable or not, is based on how the </a:t>
            </a:r>
            <a:r>
              <a:rPr lang="en-US" b="0" dirty="0" smtClean="0">
                <a:solidFill>
                  <a:srgbClr val="002060"/>
                </a:solidFill>
              </a:rPr>
              <a:t>child </a:t>
            </a:r>
            <a:r>
              <a:rPr lang="en-US" b="0" dirty="0">
                <a:solidFill>
                  <a:srgbClr val="002060"/>
                </a:solidFill>
              </a:rPr>
              <a:t>perceives it, not how we perceive it</a:t>
            </a:r>
          </a:p>
          <a:p>
            <a:pPr>
              <a:defRPr/>
            </a:pPr>
            <a:endParaRPr lang="en-US" b="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US" b="0" dirty="0">
                <a:solidFill>
                  <a:srgbClr val="002060"/>
                </a:solidFill>
              </a:rPr>
              <a:t>What we may see as pleasurable the </a:t>
            </a:r>
            <a:r>
              <a:rPr lang="en-US" b="0" dirty="0" smtClean="0">
                <a:solidFill>
                  <a:srgbClr val="002060"/>
                </a:solidFill>
              </a:rPr>
              <a:t>child </a:t>
            </a:r>
            <a:r>
              <a:rPr lang="en-US" b="0" dirty="0">
                <a:solidFill>
                  <a:srgbClr val="002060"/>
                </a:solidFill>
              </a:rPr>
              <a:t>may find aversive (</a:t>
            </a:r>
            <a:r>
              <a:rPr lang="en-US" b="0" dirty="0" err="1">
                <a:solidFill>
                  <a:srgbClr val="002060"/>
                </a:solidFill>
              </a:rPr>
              <a:t>eg</a:t>
            </a:r>
            <a:r>
              <a:rPr lang="en-US" b="0" dirty="0">
                <a:solidFill>
                  <a:srgbClr val="002060"/>
                </a:solidFill>
              </a:rPr>
              <a:t>. high-5) 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39925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7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Activity:</a:t>
            </a:r>
          </a:p>
          <a:p>
            <a:pPr algn="ctr">
              <a:buFontTx/>
              <a:buNone/>
            </a:pP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“</a:t>
            </a:r>
            <a:r>
              <a:rPr lang="en-U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What Is Reinforcing To You?”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biqihealth.com/blog/wp-content/uploads/2011/07/icecrea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9" y="989902"/>
            <a:ext cx="2441575" cy="50822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001000" cy="9144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Common Misunderstanding:</a:t>
            </a:r>
            <a:b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Positive vs. Negative Reinforcement</a:t>
            </a:r>
            <a:endParaRPr lang="en-US" sz="31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90600" y="1981200"/>
          <a:ext cx="7543800" cy="315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8513"/>
                <a:gridCol w="3003487"/>
                <a:gridCol w="2971800"/>
              </a:tblGrid>
              <a:tr h="60960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Something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 is </a:t>
                      </a:r>
                    </a:p>
                    <a:p>
                      <a:pPr algn="ctr"/>
                      <a:r>
                        <a:rPr lang="en-US" sz="2400" baseline="0" dirty="0" smtClean="0">
                          <a:solidFill>
                            <a:schemeClr val="tx1"/>
                          </a:solidFill>
                        </a:rPr>
                        <a:t>Added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Something is Removed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16840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Behaviour</a:t>
                      </a:r>
                      <a:r>
                        <a:rPr lang="en-US" sz="2400" b="1" baseline="0" dirty="0" smtClean="0"/>
                        <a:t> Increases</a:t>
                      </a:r>
                      <a:endParaRPr lang="en-US" sz="2400" b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16840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Behaviour Decreases</a:t>
                      </a:r>
                      <a:endParaRPr lang="en-US" sz="2400" b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5562600"/>
            <a:ext cx="7905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Remember… “Negative Reinforcement” is NOT punishment!</a:t>
            </a:r>
            <a:endParaRPr lang="en-US" sz="20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2895600"/>
            <a:ext cx="233217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Positive </a:t>
            </a:r>
          </a:p>
          <a:p>
            <a:pPr algn="ctr"/>
            <a:r>
              <a:rPr lang="en-US" sz="2400" dirty="0" smtClean="0"/>
              <a:t>Reinforcement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67400" y="2895600"/>
            <a:ext cx="233217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Negative</a:t>
            </a:r>
          </a:p>
          <a:p>
            <a:pPr algn="ctr"/>
            <a:r>
              <a:rPr lang="en-US" sz="2400" dirty="0" smtClean="0"/>
              <a:t>Reinforcement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971800" y="4267200"/>
            <a:ext cx="23321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Punishment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67400" y="4267200"/>
            <a:ext cx="23321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Punishment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077200" cy="8382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Examples of </a:t>
            </a:r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Reinforcers</a:t>
            </a:r>
          </a:p>
        </p:txBody>
      </p:sp>
      <p:sp>
        <p:nvSpPr>
          <p:cNvPr id="46080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4800600"/>
          </a:xfrm>
        </p:spPr>
        <p:txBody>
          <a:bodyPr/>
          <a:lstStyle/>
          <a:p>
            <a:pPr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1200" b="1" u="sng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2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Tangibles</a:t>
            </a:r>
            <a:r>
              <a:rPr lang="en-US" sz="32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en-US" sz="32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32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snacks</a:t>
            </a:r>
            <a:r>
              <a:rPr lang="en-US" sz="320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32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toys</a:t>
            </a:r>
            <a:endParaRPr lang="en-US" sz="320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05000"/>
              </a:lnSpc>
              <a:buFontTx/>
              <a:buNone/>
            </a:pPr>
            <a:endParaRPr lang="en-US" sz="20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32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Activities</a:t>
            </a:r>
            <a:r>
              <a:rPr lang="en-US" sz="32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r>
              <a:rPr lang="en-US" sz="3200" b="1" i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en-US" sz="32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computer</a:t>
            </a:r>
            <a:r>
              <a:rPr lang="en-US" sz="320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32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tickles</a:t>
            </a:r>
            <a:endParaRPr lang="en-US" sz="320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05000"/>
              </a:lnSpc>
              <a:buFontTx/>
              <a:buNone/>
            </a:pPr>
            <a:endParaRPr lang="en-US" sz="20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2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Social: </a:t>
            </a:r>
            <a:r>
              <a:rPr lang="en-US" sz="32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verbal </a:t>
            </a:r>
            <a:r>
              <a:rPr lang="en-US" sz="320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praise, </a:t>
            </a:r>
            <a:r>
              <a:rPr lang="en-US" sz="32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high-5’s</a:t>
            </a:r>
          </a:p>
          <a:p>
            <a:pPr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2000" b="1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Negative Reinforcement:</a:t>
            </a:r>
            <a:r>
              <a:rPr lang="en-US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“All done”</a:t>
            </a:r>
            <a:endParaRPr lang="en-US" sz="320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05000"/>
              </a:lnSpc>
              <a:buFontTx/>
              <a:buNone/>
            </a:pPr>
            <a:endParaRPr lang="en-US" sz="1800" b="1" dirty="0">
              <a:solidFill>
                <a:schemeClr val="accent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60806" name="Text Box 6"/>
          <p:cNvSpPr txBox="1">
            <a:spLocks noChangeArrowheads="1"/>
          </p:cNvSpPr>
          <p:nvPr/>
        </p:nvSpPr>
        <p:spPr bwMode="auto">
          <a:xfrm>
            <a:off x="7162800" y="2057400"/>
            <a:ext cx="17526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60400" indent="-660400">
              <a:spcBef>
                <a:spcPct val="50000"/>
              </a:spcBef>
            </a:pPr>
            <a:endParaRPr lang="en-US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1143000"/>
          </a:xfrm>
        </p:spPr>
        <p:txBody>
          <a:bodyPr>
            <a:normAutofit/>
          </a:bodyPr>
          <a:lstStyle/>
          <a:p>
            <a:pPr algn="l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Important to Determine….</a:t>
            </a:r>
            <a:endParaRPr lang="en-US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429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b="1" dirty="0" smtClean="0">
                <a:solidFill>
                  <a:srgbClr val="002060"/>
                </a:solidFill>
              </a:rPr>
              <a:t>Immediate Reinforcement</a:t>
            </a:r>
          </a:p>
          <a:p>
            <a:pPr algn="ctr">
              <a:buNone/>
            </a:pPr>
            <a:r>
              <a:rPr lang="en-US" sz="4400" b="1" dirty="0" smtClean="0">
                <a:solidFill>
                  <a:srgbClr val="002060"/>
                </a:solidFill>
              </a:rPr>
              <a:t> vs. </a:t>
            </a:r>
          </a:p>
          <a:p>
            <a:pPr algn="ctr">
              <a:buNone/>
            </a:pPr>
            <a:r>
              <a:rPr lang="en-US" sz="4400" b="1" dirty="0" smtClean="0">
                <a:solidFill>
                  <a:srgbClr val="002060"/>
                </a:solidFill>
              </a:rPr>
              <a:t>Delayed Reinforcement</a:t>
            </a:r>
            <a:endParaRPr lang="en-US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of Delayed Reinforcement: </a:t>
            </a:r>
            <a:r>
              <a:rPr lang="en-US" b="1" dirty="0" smtClean="0">
                <a:solidFill>
                  <a:srgbClr val="002060"/>
                </a:solidFill>
              </a:rPr>
              <a:t>A Token Board</a:t>
            </a:r>
            <a:endParaRPr lang="en-US" b="1" dirty="0">
              <a:solidFill>
                <a:srgbClr val="002060"/>
              </a:solidFill>
            </a:endParaRPr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209800"/>
            <a:ext cx="8016728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6647335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Agenda</a:t>
            </a:r>
            <a:endParaRPr lang="en-US" sz="6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828800"/>
            <a:ext cx="7391400" cy="4648200"/>
          </a:xfrm>
        </p:spPr>
        <p:txBody>
          <a:bodyPr>
            <a:normAutofit/>
          </a:bodyPr>
          <a:lstStyle/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What is Play?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Reinforcement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Task Analysis</a:t>
            </a:r>
          </a:p>
          <a:p>
            <a:pPr lvl="5">
              <a:lnSpc>
                <a:spcPct val="80000"/>
              </a:lnSpc>
              <a:buNone/>
            </a:pPr>
            <a:endParaRPr lang="en-US" sz="1200" b="1" dirty="0" smtClean="0">
              <a:solidFill>
                <a:srgbClr val="002060"/>
              </a:solidFill>
            </a:endParaRPr>
          </a:p>
          <a:p>
            <a:pPr lvl="5">
              <a:lnSpc>
                <a:spcPct val="80000"/>
              </a:lnSpc>
            </a:pPr>
            <a:r>
              <a:rPr lang="en-US" sz="2800" b="1" dirty="0" smtClean="0">
                <a:solidFill>
                  <a:srgbClr val="002060"/>
                </a:solidFill>
              </a:rPr>
              <a:t>Chaining</a:t>
            </a:r>
          </a:p>
          <a:p>
            <a:pPr lvl="5">
              <a:lnSpc>
                <a:spcPct val="80000"/>
              </a:lnSpc>
            </a:pPr>
            <a:r>
              <a:rPr lang="en-US" sz="2800" b="1" dirty="0" smtClean="0">
                <a:solidFill>
                  <a:srgbClr val="002060"/>
                </a:solidFill>
              </a:rPr>
              <a:t>Shaping</a:t>
            </a:r>
          </a:p>
          <a:p>
            <a:pPr lvl="5">
              <a:lnSpc>
                <a:spcPct val="80000"/>
              </a:lnSpc>
            </a:pPr>
            <a:r>
              <a:rPr lang="en-US" sz="2800" b="1" dirty="0" smtClean="0">
                <a:solidFill>
                  <a:srgbClr val="002060"/>
                </a:solidFill>
              </a:rPr>
              <a:t>Prompting</a:t>
            </a:r>
          </a:p>
          <a:p>
            <a:pPr lvl="2">
              <a:lnSpc>
                <a:spcPct val="80000"/>
              </a:lnSpc>
              <a:buNone/>
            </a:pPr>
            <a:endParaRPr lang="en-US" sz="1200" b="1" dirty="0" smtClean="0">
              <a:solidFill>
                <a:srgbClr val="002060"/>
              </a:solidFill>
            </a:endParaRPr>
          </a:p>
          <a:p>
            <a:pPr lvl="8">
              <a:lnSpc>
                <a:spcPct val="80000"/>
              </a:lnSpc>
            </a:pPr>
            <a:r>
              <a:rPr lang="en-US" sz="2800" b="1" dirty="0" smtClean="0">
                <a:solidFill>
                  <a:srgbClr val="002060"/>
                </a:solidFill>
              </a:rPr>
              <a:t>Monitoring</a:t>
            </a:r>
          </a:p>
          <a:p>
            <a:pPr lvl="8">
              <a:lnSpc>
                <a:spcPct val="80000"/>
              </a:lnSpc>
            </a:pPr>
            <a:r>
              <a:rPr lang="en-US" sz="2800" b="1" dirty="0" smtClean="0">
                <a:solidFill>
                  <a:srgbClr val="002060"/>
                </a:solidFill>
              </a:rPr>
              <a:t>Remember to……</a:t>
            </a:r>
          </a:p>
          <a:p>
            <a:pPr lvl="8">
              <a:lnSpc>
                <a:spcPct val="80000"/>
              </a:lnSpc>
            </a:pPr>
            <a:r>
              <a:rPr lang="en-US" sz="2800" b="1" dirty="0" smtClean="0">
                <a:solidFill>
                  <a:srgbClr val="002060"/>
                </a:solidFill>
              </a:rPr>
              <a:t>Trouble Shooting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3000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8077200" cy="1143000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Tips for Using Reinforcement</a:t>
            </a:r>
          </a:p>
        </p:txBody>
      </p:sp>
      <p:sp>
        <p:nvSpPr>
          <p:cNvPr id="261123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752600"/>
            <a:ext cx="7924800" cy="4876800"/>
          </a:xfrm>
          <a:noFill/>
          <a:ln/>
        </p:spPr>
        <p:txBody>
          <a:bodyPr lIns="92075" tIns="46038" rIns="92075" bIns="46038"/>
          <a:lstStyle/>
          <a:p>
            <a:r>
              <a:rPr lang="en-US" sz="2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Provide </a:t>
            </a:r>
            <a:r>
              <a:rPr lang="en-US" sz="28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reward immediately </a:t>
            </a:r>
          </a:p>
          <a:p>
            <a:r>
              <a:rPr lang="en-US" sz="28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 consistent</a:t>
            </a:r>
          </a:p>
          <a:p>
            <a:r>
              <a:rPr lang="en-US" sz="28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Make sure rewards are effective</a:t>
            </a:r>
          </a:p>
          <a:p>
            <a:r>
              <a:rPr lang="en-US" sz="28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Use several </a:t>
            </a:r>
            <a:r>
              <a:rPr lang="en-US" sz="2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rewards</a:t>
            </a:r>
          </a:p>
          <a:p>
            <a:r>
              <a:rPr lang="en-US" sz="28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Allow choice</a:t>
            </a:r>
          </a:p>
          <a:p>
            <a:r>
              <a:rPr lang="en-US" sz="28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Pair reward with social praise </a:t>
            </a:r>
          </a:p>
          <a:p>
            <a:r>
              <a:rPr lang="en-US" sz="28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Reinforce more often in the beginning</a:t>
            </a:r>
          </a:p>
          <a:p>
            <a:endParaRPr lang="en-US" sz="3600" b="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9144000" cy="2362200"/>
          </a:xfrm>
          <a:noFill/>
          <a:ln/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Task Analysis</a:t>
            </a:r>
            <a:endParaRPr lang="en-US" sz="9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82296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a Task Analysis?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305051"/>
            <a:ext cx="7334238" cy="14097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sz="4000" dirty="0" smtClean="0">
                <a:solidFill>
                  <a:srgbClr val="002060"/>
                </a:solidFill>
                <a:latin typeface="+mj-lt"/>
              </a:rPr>
              <a:t>The process of breaking a complex skill into smaller, teachable steps. </a:t>
            </a:r>
          </a:p>
          <a:p>
            <a:pPr eaLnBrk="1" hangingPunct="1">
              <a:buFontTx/>
              <a:buNone/>
            </a:pPr>
            <a:endParaRPr lang="en-US" b="1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53350" cy="1217623"/>
          </a:xfrm>
        </p:spPr>
        <p:txBody>
          <a:bodyPr>
            <a:noAutofit/>
          </a:bodyPr>
          <a:lstStyle/>
          <a:p>
            <a:pPr algn="l" eaLnBrk="1" hangingPunct="1"/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of a Task Analysis:</a:t>
            </a:r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371600"/>
            <a:ext cx="6061796" cy="50435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53350" cy="1217623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Conduct a Task Analysis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647701" y="1874837"/>
            <a:ext cx="7810499" cy="39163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0" dirty="0" smtClean="0">
                <a:solidFill>
                  <a:srgbClr val="002060"/>
                </a:solidFill>
                <a:latin typeface="+mj-lt"/>
              </a:rPr>
              <a:t>Observe someone engaging appropriately in the task</a:t>
            </a:r>
          </a:p>
          <a:p>
            <a:pPr>
              <a:lnSpc>
                <a:spcPct val="90000"/>
              </a:lnSpc>
            </a:pPr>
            <a:endParaRPr lang="en-US" sz="1200" b="0" dirty="0" smtClean="0">
              <a:solidFill>
                <a:srgbClr val="002060"/>
              </a:solidFill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en-US" b="0" dirty="0" smtClean="0">
                <a:solidFill>
                  <a:srgbClr val="002060"/>
                </a:solidFill>
                <a:latin typeface="+mj-lt"/>
              </a:rPr>
              <a:t>Ask an expert, a person who performs the task well</a:t>
            </a:r>
          </a:p>
          <a:p>
            <a:pPr>
              <a:lnSpc>
                <a:spcPct val="90000"/>
              </a:lnSpc>
            </a:pPr>
            <a:endParaRPr lang="en-US" sz="1200" b="0" dirty="0" smtClean="0">
              <a:solidFill>
                <a:srgbClr val="002060"/>
              </a:solidFill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en-US" b="0" dirty="0" smtClean="0">
                <a:solidFill>
                  <a:srgbClr val="002060"/>
                </a:solidFill>
                <a:latin typeface="+mj-lt"/>
              </a:rPr>
              <a:t>Perform the task yourself and record each of the steps and appropriate responses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66800" y="2667000"/>
            <a:ext cx="7093755" cy="121762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Activity:</a:t>
            </a:r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Let’s Give it a Try!!</a:t>
            </a:r>
            <a:endParaRPr lang="en-US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1" y="685800"/>
            <a:ext cx="3429000" cy="1754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035843"/>
            <a:ext cx="2362199" cy="2336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4267200"/>
            <a:ext cx="2943348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Notes on Task Analysis</a:t>
            </a:r>
            <a:endParaRPr lang="en-US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2017986"/>
            <a:ext cx="8458199" cy="4211638"/>
          </a:xfrm>
        </p:spPr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en-US" sz="3600" b="0" dirty="0" smtClean="0">
                <a:solidFill>
                  <a:srgbClr val="002060"/>
                </a:solidFill>
                <a:latin typeface="+mn-lt"/>
              </a:rPr>
              <a:t>Almost always require revisions as you go. </a:t>
            </a:r>
          </a:p>
          <a:p>
            <a:pPr lvl="0">
              <a:buFont typeface="Arial" pitchFamily="34" charset="0"/>
              <a:buChar char="•"/>
            </a:pPr>
            <a:endParaRPr lang="en-US" sz="1600" b="0" dirty="0" smtClean="0">
              <a:solidFill>
                <a:srgbClr val="002060"/>
              </a:solidFill>
              <a:latin typeface="+mn-lt"/>
            </a:endParaRPr>
          </a:p>
          <a:p>
            <a:pPr lvl="0">
              <a:buFont typeface="Arial" pitchFamily="34" charset="0"/>
              <a:buChar char="•"/>
            </a:pPr>
            <a:r>
              <a:rPr lang="en-US" sz="3600" b="0" dirty="0" smtClean="0">
                <a:solidFill>
                  <a:srgbClr val="002060"/>
                </a:solidFill>
                <a:latin typeface="+mn-lt"/>
              </a:rPr>
              <a:t>Some steps may be able to combined while others may require they be broken down further</a:t>
            </a:r>
            <a:r>
              <a:rPr lang="en-US" sz="4000" b="0" dirty="0" smtClean="0">
                <a:solidFill>
                  <a:srgbClr val="002060"/>
                </a:solidFill>
                <a:latin typeface="+mn-lt"/>
              </a:rPr>
              <a:t>.</a:t>
            </a:r>
            <a:endParaRPr lang="en-US" sz="4000" b="0" dirty="0">
              <a:solidFill>
                <a:srgbClr val="002060"/>
              </a:solidFill>
              <a:latin typeface="+mn-lt"/>
            </a:endParaRPr>
          </a:p>
          <a:p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9144000" cy="2362200"/>
          </a:xfrm>
          <a:noFill/>
          <a:ln/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Chaining</a:t>
            </a:r>
            <a:endParaRPr lang="en-US" sz="9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533400"/>
            <a:ext cx="7093755" cy="121762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Chaining?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458200" cy="49530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+mj-lt"/>
              </a:rPr>
              <a:t> A strategy to teach a sequence of related behaviours, each of which provides the cue for the next</a:t>
            </a:r>
            <a:r>
              <a:rPr lang="en-US" sz="2800" dirty="0">
                <a:solidFill>
                  <a:srgbClr val="002060"/>
                </a:solidFill>
                <a:latin typeface="+mj-lt"/>
              </a:rPr>
              <a:t>.</a:t>
            </a:r>
            <a:endParaRPr lang="en-US" sz="2800" i="1" dirty="0" smtClean="0">
              <a:solidFill>
                <a:srgbClr val="002060"/>
              </a:solidFill>
              <a:latin typeface="+mj-lt"/>
            </a:endParaRPr>
          </a:p>
          <a:p>
            <a:pPr eaLnBrk="1" hangingPunct="1">
              <a:buFont typeface="Arial" pitchFamily="34" charset="0"/>
              <a:buChar char="•"/>
            </a:pPr>
            <a:endParaRPr lang="en-US" sz="2800" i="1" dirty="0" smtClean="0">
              <a:solidFill>
                <a:srgbClr val="002060"/>
              </a:solidFill>
              <a:latin typeface="+mj-lt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  <a:latin typeface="+mj-lt"/>
              </a:rPr>
              <a:t> Involves the systematic application of prompting and fading strategies to each behaviour-response component in the chain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sz="3500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sz="3300" i="1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609600"/>
            <a:ext cx="7803931" cy="1217623"/>
          </a:xfrm>
        </p:spPr>
        <p:txBody>
          <a:bodyPr>
            <a:noAutofit/>
          </a:bodyPr>
          <a:lstStyle/>
          <a:p>
            <a:pPr algn="l"/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Types of Chaining Procedures:</a:t>
            </a:r>
            <a:endParaRPr lang="en-US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2209800"/>
            <a:ext cx="7493761" cy="3200400"/>
          </a:xfrm>
        </p:spPr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en-US" sz="4000" dirty="0" smtClean="0">
                <a:solidFill>
                  <a:srgbClr val="002060"/>
                </a:solidFill>
                <a:latin typeface="+mj-lt"/>
              </a:rPr>
              <a:t> Forward Chaining</a:t>
            </a:r>
          </a:p>
          <a:p>
            <a:pPr marL="457200" indent="-457200">
              <a:buNone/>
            </a:pPr>
            <a:endParaRPr lang="en-US" sz="1300" dirty="0" smtClean="0">
              <a:solidFill>
                <a:srgbClr val="002060"/>
              </a:solidFill>
              <a:latin typeface="+mj-lt"/>
            </a:endParaRPr>
          </a:p>
          <a:p>
            <a:pPr marL="457200" indent="-457200">
              <a:buNone/>
            </a:pPr>
            <a:r>
              <a:rPr lang="en-US" sz="4000" dirty="0" smtClean="0">
                <a:solidFill>
                  <a:srgbClr val="002060"/>
                </a:solidFill>
                <a:latin typeface="+mj-lt"/>
              </a:rPr>
              <a:t>2)  Backward Chaining</a:t>
            </a:r>
          </a:p>
          <a:p>
            <a:pPr marL="457200" indent="-457200">
              <a:buNone/>
            </a:pPr>
            <a:endParaRPr lang="en-US" sz="1200" dirty="0" smtClean="0">
              <a:solidFill>
                <a:srgbClr val="002060"/>
              </a:solidFill>
              <a:latin typeface="+mj-lt"/>
            </a:endParaRPr>
          </a:p>
          <a:p>
            <a:pPr marL="457200" indent="-457200">
              <a:buNone/>
            </a:pPr>
            <a:r>
              <a:rPr lang="en-US" sz="4000" dirty="0" smtClean="0">
                <a:solidFill>
                  <a:srgbClr val="002060"/>
                </a:solidFill>
                <a:latin typeface="+mj-lt"/>
              </a:rPr>
              <a:t>3)  Total Task Presentation</a:t>
            </a:r>
            <a:endParaRPr lang="en-US" sz="4000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990600"/>
            <a:ext cx="9144000" cy="2362200"/>
          </a:xfrm>
          <a:noFill/>
          <a:ln/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What is Play?</a:t>
            </a:r>
            <a:endParaRPr lang="en-US" sz="9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Forward Chaining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09903" y="1733550"/>
            <a:ext cx="8429297" cy="4446533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Begins with teaching the student the </a:t>
            </a:r>
            <a:r>
              <a:rPr lang="en-US" sz="2800" b="1" dirty="0" smtClean="0">
                <a:solidFill>
                  <a:srgbClr val="002060"/>
                </a:solidFill>
                <a:latin typeface="+mn-lt"/>
              </a:rPr>
              <a:t>first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 behaviour in the chain and progressing forwards as the individual behaviours are mastered.</a:t>
            </a:r>
          </a:p>
          <a:p>
            <a:pPr eaLnBrk="1" hangingPunct="1"/>
            <a:endParaRPr lang="en-US" sz="1000" dirty="0" smtClean="0">
              <a:solidFill>
                <a:srgbClr val="002060"/>
              </a:solidFill>
              <a:latin typeface="+mn-lt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The child performs </a:t>
            </a:r>
            <a:r>
              <a:rPr lang="en-US" sz="2800" dirty="0">
                <a:solidFill>
                  <a:srgbClr val="002060"/>
                </a:solidFill>
                <a:latin typeface="+mn-lt"/>
              </a:rPr>
              <a:t>first behaviour of the chain and is reinforced after completing the first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step.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endParaRPr lang="en-US" sz="1000" dirty="0">
              <a:solidFill>
                <a:srgbClr val="002060"/>
              </a:solidFill>
              <a:latin typeface="+mn-lt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The child then performs the 1</a:t>
            </a:r>
            <a:r>
              <a:rPr lang="en-US" sz="2800" baseline="30000" dirty="0" smtClean="0">
                <a:solidFill>
                  <a:srgbClr val="002060"/>
                </a:solidFill>
                <a:latin typeface="+mn-lt"/>
              </a:rPr>
              <a:t>st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 and 2</a:t>
            </a:r>
            <a:r>
              <a:rPr lang="en-US" sz="2800" baseline="30000" dirty="0" smtClean="0">
                <a:solidFill>
                  <a:srgbClr val="002060"/>
                </a:solidFill>
                <a:latin typeface="+mn-lt"/>
              </a:rPr>
              <a:t>nd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 behaviours and so on. 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eaLnBrk="1" hangingPunct="1"/>
            <a:endParaRPr lang="en-US" sz="2800" dirty="0" smtClean="0">
              <a:solidFill>
                <a:srgbClr val="002060"/>
              </a:solidFill>
              <a:latin typeface="+mn-lt"/>
            </a:endParaRP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360" y="1532933"/>
            <a:ext cx="7849554" cy="4485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884" y="315310"/>
            <a:ext cx="7614743" cy="121762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 Forward Chaining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600200"/>
            <a:ext cx="2590800" cy="2074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rc_mi" descr="https://www.frontlinehobbies.com.au/images/r_545x/Product/68738/PT3456.jpg?ts=1334728705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1000"/>
            <a:ext cx="3733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4038600"/>
            <a:ext cx="2308924" cy="256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343400" y="228600"/>
            <a:ext cx="44857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Examples:</a:t>
            </a:r>
          </a:p>
          <a:p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Forward Chaining Toys</a:t>
            </a:r>
            <a:endParaRPr lang="en-US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4343400"/>
            <a:ext cx="3114675" cy="2212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90800" y="3048000"/>
            <a:ext cx="3319463" cy="1404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614743" cy="1217623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 Forward Chaining</a:t>
            </a:r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143000"/>
            <a:ext cx="7801252" cy="52863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Backward Chaining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394139" y="1733550"/>
            <a:ext cx="8521262" cy="4212021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Begins with teaching the student the </a:t>
            </a:r>
            <a:r>
              <a:rPr lang="en-US" sz="2800" b="1" dirty="0" smtClean="0">
                <a:solidFill>
                  <a:srgbClr val="002060"/>
                </a:solidFill>
                <a:latin typeface="+mn-lt"/>
              </a:rPr>
              <a:t>last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 behaviour in the chain and progressing backwards as the individual behaviours are mastered.</a:t>
            </a:r>
          </a:p>
          <a:p>
            <a:pPr eaLnBrk="1" hangingPunct="1"/>
            <a:endParaRPr lang="en-US" sz="1000" dirty="0" smtClean="0">
              <a:solidFill>
                <a:srgbClr val="002060"/>
              </a:solidFill>
              <a:latin typeface="+mn-lt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+mj-lt"/>
              </a:rPr>
              <a:t>Caregiver completes </a:t>
            </a:r>
            <a:r>
              <a:rPr lang="en-US" sz="2800" dirty="0">
                <a:solidFill>
                  <a:srgbClr val="002060"/>
                </a:solidFill>
                <a:latin typeface="+mj-lt"/>
              </a:rPr>
              <a:t>all steps up to the final </a:t>
            </a:r>
            <a:r>
              <a:rPr lang="en-US" sz="2800" dirty="0" smtClean="0">
                <a:solidFill>
                  <a:srgbClr val="002060"/>
                </a:solidFill>
                <a:latin typeface="+mj-lt"/>
              </a:rPr>
              <a:t>step</a:t>
            </a:r>
            <a:r>
              <a:rPr lang="en-US" sz="2800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+mj-lt"/>
              </a:rPr>
              <a:t>then the child completes the last step (with prompting). </a:t>
            </a:r>
          </a:p>
          <a:p>
            <a:endParaRPr lang="en-US" sz="1000" dirty="0">
              <a:solidFill>
                <a:srgbClr val="002060"/>
              </a:solidFill>
              <a:latin typeface="+mj-lt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+mj-lt"/>
              </a:rPr>
              <a:t>The student is then taught the 2</a:t>
            </a:r>
            <a:r>
              <a:rPr lang="en-US" sz="2800" baseline="30000" dirty="0" smtClean="0">
                <a:solidFill>
                  <a:srgbClr val="002060"/>
                </a:solidFill>
                <a:latin typeface="+mj-lt"/>
              </a:rPr>
              <a:t>nd</a:t>
            </a:r>
            <a:r>
              <a:rPr lang="en-US" sz="2800" dirty="0" smtClean="0">
                <a:solidFill>
                  <a:srgbClr val="002060"/>
                </a:solidFill>
                <a:latin typeface="+mj-lt"/>
              </a:rPr>
              <a:t> last step (with prompting) and so on. </a:t>
            </a:r>
            <a:endParaRPr lang="en-US" sz="2800" dirty="0">
              <a:solidFill>
                <a:srgbClr val="002060"/>
              </a:solidFill>
              <a:latin typeface="+mj-lt"/>
            </a:endParaRPr>
          </a:p>
          <a:p>
            <a:pPr eaLnBrk="1" hangingPunct="1"/>
            <a:endParaRPr lang="en-US" sz="2800" dirty="0" smtClean="0">
              <a:solidFill>
                <a:srgbClr val="002060"/>
              </a:solidFill>
              <a:latin typeface="+mn-lt"/>
            </a:endParaRP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0884" y="1733551"/>
            <a:ext cx="7021515" cy="4335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884" y="315310"/>
            <a:ext cx="7614743" cy="121762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 Backward Chaining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4343400"/>
            <a:ext cx="2586037" cy="2207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362200"/>
            <a:ext cx="2838294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676400"/>
            <a:ext cx="1986962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228600"/>
            <a:ext cx="1752600" cy="270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3962400"/>
            <a:ext cx="1752600" cy="2450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4800" y="304800"/>
            <a:ext cx="47660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Examples:</a:t>
            </a:r>
          </a:p>
          <a:p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Backward Chaining Toys</a:t>
            </a:r>
            <a:endParaRPr lang="en-US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14743" cy="1217623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 Backward Chaining</a:t>
            </a:r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219200"/>
            <a:ext cx="6858000" cy="518952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Task Presentation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601716" y="1733549"/>
            <a:ext cx="7951721" cy="405239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With prompting the student engages in the entire chain of behaviours from start to finish.</a:t>
            </a:r>
          </a:p>
          <a:p>
            <a:endParaRPr lang="en-US" sz="1000" dirty="0" smtClean="0">
              <a:solidFill>
                <a:srgbClr val="002060"/>
              </a:solidFill>
              <a:latin typeface="+mn-lt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Prompts </a:t>
            </a:r>
            <a:r>
              <a:rPr lang="en-US" sz="2800" dirty="0">
                <a:solidFill>
                  <a:srgbClr val="002060"/>
                </a:solidFill>
                <a:latin typeface="+mn-lt"/>
              </a:rPr>
              <a:t>are faded until the student engages in the whole task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independently. 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endParaRPr lang="en-US" sz="1000" dirty="0">
              <a:solidFill>
                <a:srgbClr val="002060"/>
              </a:solidFill>
              <a:latin typeface="+mn-lt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Used </a:t>
            </a:r>
            <a:r>
              <a:rPr lang="en-US" sz="2800" dirty="0">
                <a:solidFill>
                  <a:srgbClr val="002060"/>
                </a:solidFill>
                <a:latin typeface="+mn-lt"/>
              </a:rPr>
              <a:t>when the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child can </a:t>
            </a:r>
            <a:r>
              <a:rPr lang="en-US" sz="2800" dirty="0">
                <a:solidFill>
                  <a:srgbClr val="002060"/>
                </a:solidFill>
                <a:latin typeface="+mn-lt"/>
              </a:rPr>
              <a:t>already complete several of the behaviours within the </a:t>
            </a:r>
            <a:r>
              <a:rPr lang="en-US" sz="2800" dirty="0" smtClean="0">
                <a:solidFill>
                  <a:srgbClr val="002060"/>
                </a:solidFill>
                <a:latin typeface="+mn-lt"/>
              </a:rPr>
              <a:t>chain.</a:t>
            </a:r>
            <a:endParaRPr lang="en-US" sz="2800" dirty="0">
              <a:solidFill>
                <a:srgbClr val="002060"/>
              </a:solidFill>
              <a:latin typeface="+mn-lt"/>
            </a:endParaRP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solidFill>
                <a:srgbClr val="002060"/>
              </a:solidFill>
              <a:latin typeface="+mn-lt"/>
            </a:endParaRP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686800" cy="121762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 Total Task Presentation</a:t>
            </a:r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" y="2347913"/>
            <a:ext cx="89154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6647335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6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What is Play?</a:t>
            </a:r>
            <a:endParaRPr lang="en-US" sz="6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2057400"/>
            <a:ext cx="80772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Childhood play happens voluntarily, often spontaneously, offering the child internal reinforcements and rewards.  Play is active, valued by the players, novel, and non-rigid. 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sz="1400" b="1" dirty="0" smtClean="0">
                <a:solidFill>
                  <a:srgbClr val="002060"/>
                </a:solidFill>
              </a:rPr>
              <a:t>Reference:  </a:t>
            </a:r>
          </a:p>
          <a:p>
            <a:r>
              <a:rPr lang="en-US" sz="1400" b="1" dirty="0" smtClean="0">
                <a:solidFill>
                  <a:srgbClr val="002060"/>
                </a:solidFill>
              </a:rPr>
              <a:t>P. </a:t>
            </a:r>
            <a:r>
              <a:rPr lang="en-US" sz="1400" b="1" dirty="0" err="1" smtClean="0">
                <a:solidFill>
                  <a:srgbClr val="002060"/>
                </a:solidFill>
              </a:rPr>
              <a:t>Wolfberg</a:t>
            </a:r>
            <a:r>
              <a:rPr lang="en-US" sz="1400" b="1" dirty="0" smtClean="0">
                <a:solidFill>
                  <a:srgbClr val="002060"/>
                </a:solidFill>
              </a:rPr>
              <a:t> &amp; A.L. Schuler (1992).  Found in:  Smith, M.J. (2001). Teaching </a:t>
            </a:r>
            <a:r>
              <a:rPr lang="en-US" sz="1400" b="1" dirty="0" err="1" smtClean="0">
                <a:solidFill>
                  <a:srgbClr val="002060"/>
                </a:solidFill>
              </a:rPr>
              <a:t>Playskills</a:t>
            </a:r>
            <a:r>
              <a:rPr lang="en-US" sz="1400" b="1" dirty="0" smtClean="0">
                <a:solidFill>
                  <a:srgbClr val="002060"/>
                </a:solidFill>
              </a:rPr>
              <a:t> to Children with Autistic Spectrum Disorder. DRL Books, Inc.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382000" cy="3247696"/>
          </a:xfrm>
        </p:spPr>
        <p:txBody>
          <a:bodyPr>
            <a:noAutofit/>
          </a:bodyPr>
          <a:lstStyle/>
          <a:p>
            <a:r>
              <a:rPr lang="en-US" sz="15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Let’s Try!</a:t>
            </a:r>
            <a:endParaRPr lang="en-US" sz="15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9144000" cy="2362200"/>
          </a:xfrm>
          <a:noFill/>
          <a:ln/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Shaping</a:t>
            </a:r>
            <a:endParaRPr lang="en-US" sz="9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093755" cy="121762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Shaping?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857238" y="2305050"/>
            <a:ext cx="7981962" cy="2057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002060"/>
                </a:solidFill>
                <a:latin typeface="+mj-lt"/>
              </a:rPr>
              <a:t>The procedure of reinforcing closer and closer attempts towards the desired target response.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391400" cy="1295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9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of Shaping:</a:t>
            </a:r>
            <a:r>
              <a:rPr lang="en-US" sz="4000" b="1" dirty="0" smtClean="0">
                <a:solidFill>
                  <a:srgbClr val="002060"/>
                </a:solidFill>
              </a:rPr>
              <a:t/>
            </a:r>
            <a:br>
              <a:rPr lang="en-US" sz="4000" b="1" dirty="0" smtClean="0">
                <a:solidFill>
                  <a:srgbClr val="002060"/>
                </a:solidFill>
              </a:rPr>
            </a:br>
            <a:r>
              <a:rPr lang="en-US" sz="4000" b="1" dirty="0" smtClean="0">
                <a:solidFill>
                  <a:srgbClr val="002060"/>
                </a:solidFill>
              </a:rPr>
              <a:t>Instruction: “Draw a triangle”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>
            <p:ph idx="1"/>
          </p:nvPr>
        </p:nvGraphicFramePr>
        <p:xfrm>
          <a:off x="130577" y="2743200"/>
          <a:ext cx="8823360" cy="2286000"/>
        </p:xfrm>
        <a:graphic>
          <a:graphicData uri="http://schemas.openxmlformats.org/presentationml/2006/ole">
            <p:oleObj spid="_x0000_s2050" name="Bitmap Image" r:id="rId5" imgW="3809524" imgH="1085714" progId="PBrush">
              <p:embed/>
            </p:oleObj>
          </a:graphicData>
        </a:graphic>
      </p:graphicFrame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228600" y="2324100"/>
            <a:ext cx="8610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Attempt   </a:t>
            </a:r>
            <a:r>
              <a:rPr lang="en-US" dirty="0" smtClean="0"/>
              <a:t>        </a:t>
            </a:r>
            <a:r>
              <a:rPr lang="en-US" dirty="0"/>
              <a:t>2</a:t>
            </a:r>
            <a:r>
              <a:rPr lang="en-US" baseline="30000" dirty="0"/>
              <a:t>nd </a:t>
            </a:r>
            <a:r>
              <a:rPr lang="en-US" dirty="0"/>
              <a:t> Attempt      </a:t>
            </a:r>
            <a:r>
              <a:rPr lang="en-US" dirty="0" smtClean="0"/>
              <a:t>          </a:t>
            </a:r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Attempt      </a:t>
            </a:r>
            <a:r>
              <a:rPr lang="en-US" dirty="0" smtClean="0"/>
              <a:t>       </a:t>
            </a:r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Attempt       </a:t>
            </a:r>
            <a:r>
              <a:rPr lang="en-US" dirty="0" smtClean="0"/>
              <a:t>       </a:t>
            </a:r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Attempt</a:t>
            </a: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304800" y="4648200"/>
            <a:ext cx="9167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Reinforced   </a:t>
            </a:r>
            <a:r>
              <a:rPr lang="en-US" dirty="0" smtClean="0"/>
              <a:t>            </a:t>
            </a:r>
            <a:r>
              <a:rPr lang="en-US" dirty="0" err="1"/>
              <a:t>Reinforced</a:t>
            </a:r>
            <a:r>
              <a:rPr lang="en-US" dirty="0"/>
              <a:t>   </a:t>
            </a:r>
            <a:r>
              <a:rPr lang="en-US" dirty="0" smtClean="0"/>
              <a:t>            </a:t>
            </a:r>
            <a:r>
              <a:rPr lang="en-US" dirty="0" err="1"/>
              <a:t>Reinforced</a:t>
            </a:r>
            <a:r>
              <a:rPr lang="en-US" dirty="0"/>
              <a:t>    </a:t>
            </a:r>
            <a:r>
              <a:rPr lang="en-US" dirty="0" smtClean="0"/>
              <a:t>       </a:t>
            </a:r>
            <a:r>
              <a:rPr lang="en-US" b="1" dirty="0" smtClean="0"/>
              <a:t>Not </a:t>
            </a:r>
            <a:r>
              <a:rPr lang="en-US" b="1" dirty="0"/>
              <a:t>reinforced</a:t>
            </a:r>
            <a:r>
              <a:rPr lang="en-US" dirty="0"/>
              <a:t>   </a:t>
            </a:r>
            <a:r>
              <a:rPr lang="en-US" dirty="0" smtClean="0"/>
              <a:t>         </a:t>
            </a:r>
            <a:r>
              <a:rPr lang="en-US" dirty="0" err="1"/>
              <a:t>Reinforced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91000"/>
            <a:ext cx="289913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3810000"/>
            <a:ext cx="2133600" cy="2711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3657600"/>
            <a:ext cx="1962150" cy="2393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04800" y="381000"/>
            <a:ext cx="51153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Examples:</a:t>
            </a:r>
          </a:p>
          <a:p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Toys That Can Be Shaped</a:t>
            </a:r>
            <a:endParaRPr lang="en-US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1752600"/>
            <a:ext cx="1264664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0" y="1676399"/>
            <a:ext cx="3276600" cy="2001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0" y="228600"/>
            <a:ext cx="2809875" cy="200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686800" cy="1217623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 of How to Shape: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1600200"/>
          <a:ext cx="79248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1600"/>
                <a:gridCol w="2641600"/>
                <a:gridCol w="2641600"/>
              </a:tblGrid>
              <a:tr h="1905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Lacing Cards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Bead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 Maze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Peg Board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752600">
                <a:tc>
                  <a:txBody>
                    <a:bodyPr/>
                    <a:lstStyle/>
                    <a:p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981200"/>
            <a:ext cx="18859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1981200"/>
            <a:ext cx="1558426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2057400"/>
            <a:ext cx="1711066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62000" y="3810000"/>
            <a:ext cx="22140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1 stitch   = reinforce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2 stitches  = reinforce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3 stitches  = reinforce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352800" y="3810000"/>
            <a:ext cx="24188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10 seconds  =  reinforce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15 seconds  =  reinforce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20 seconds  =  reinforce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72200" y="3810000"/>
            <a:ext cx="21362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3 pieces  =  reinforce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6 pieces  =  reinforce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9 pieces  =  reinforce</a:t>
            </a:r>
            <a:endParaRPr lang="en-US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9144000" cy="2362200"/>
          </a:xfrm>
          <a:noFill/>
          <a:ln/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Prompting</a:t>
            </a:r>
            <a:endParaRPr lang="en-US" sz="9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/>
          </p:cNvSpPr>
          <p:nvPr/>
        </p:nvSpPr>
        <p:spPr bwMode="auto">
          <a:xfrm>
            <a:off x="838200" y="1828800"/>
            <a:ext cx="7772400" cy="405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Tahoma" pitchFamily="34" charset="0"/>
                <a:cs typeface="Tahoma" pitchFamily="34" charset="0"/>
              </a:rPr>
              <a:t>Teaching techniques used to help </a:t>
            </a:r>
            <a:r>
              <a:rPr lang="en-US" sz="3200" dirty="0" smtClean="0">
                <a:solidFill>
                  <a:srgbClr val="002060"/>
                </a:solidFill>
                <a:latin typeface="+mj-lt"/>
                <a:ea typeface="Tahoma" pitchFamily="34" charset="0"/>
                <a:cs typeface="Tahoma" pitchFamily="34" charset="0"/>
              </a:rPr>
              <a:t>the child 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Tahoma" pitchFamily="34" charset="0"/>
                <a:cs typeface="Tahoma" pitchFamily="34" charset="0"/>
              </a:rPr>
              <a:t>response correctly.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  <a:spcAft>
                <a:spcPts val="800"/>
              </a:spcAft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rgbClr val="002060"/>
                </a:solidFill>
                <a:latin typeface="+mj-lt"/>
              </a:rPr>
              <a:t>Additional stimuli provided to help a student make a correct response.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00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Rectangle 3"/>
          <p:cNvSpPr txBox="1">
            <a:spLocks/>
          </p:cNvSpPr>
          <p:nvPr/>
        </p:nvSpPr>
        <p:spPr>
          <a:xfrm>
            <a:off x="685800" y="762000"/>
            <a:ext cx="7572375" cy="92868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What is Prompting?</a:t>
            </a:r>
          </a:p>
        </p:txBody>
      </p:sp>
      <p:pic>
        <p:nvPicPr>
          <p:cNvPr id="8" name="Picture 7" descr="MCBD19971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4495800"/>
            <a:ext cx="1631898" cy="176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/>
          </p:cNvSpPr>
          <p:nvPr/>
        </p:nvSpPr>
        <p:spPr>
          <a:xfrm>
            <a:off x="1612083" y="668327"/>
            <a:ext cx="7093755" cy="121762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Why Do </a:t>
            </a:r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W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e Prompt?</a:t>
            </a:r>
          </a:p>
        </p:txBody>
      </p:sp>
      <p:sp>
        <p:nvSpPr>
          <p:cNvPr id="7" name="Rectangle 6"/>
          <p:cNvSpPr/>
          <p:nvPr/>
        </p:nvSpPr>
        <p:spPr>
          <a:xfrm>
            <a:off x="576262" y="1885950"/>
            <a:ext cx="79771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Facilitates learning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Reduces problem behaviour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Reduces errors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Allows access to reinforcers more often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/>
          </p:cNvSpPr>
          <p:nvPr>
            <p:ph type="title"/>
          </p:nvPr>
        </p:nvSpPr>
        <p:spPr>
          <a:xfrm>
            <a:off x="685800" y="381000"/>
            <a:ext cx="7848600" cy="1093788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 Learning Opportunity</a:t>
            </a:r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762000" y="3429000"/>
            <a:ext cx="7772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Antecedent		  Behaviour		  Consequence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2743200" y="3581400"/>
            <a:ext cx="838200" cy="228600"/>
          </a:xfrm>
          <a:prstGeom prst="rightArrow">
            <a:avLst>
              <a:gd name="adj1" fmla="val 50000"/>
              <a:gd name="adj2" fmla="val 91667"/>
            </a:avLst>
          </a:prstGeom>
          <a:solidFill>
            <a:srgbClr val="D1B7D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5410200" y="3581400"/>
            <a:ext cx="838200" cy="228600"/>
          </a:xfrm>
          <a:prstGeom prst="rightArrow">
            <a:avLst>
              <a:gd name="adj1" fmla="val 50000"/>
              <a:gd name="adj2" fmla="val 91667"/>
            </a:avLst>
          </a:prstGeom>
          <a:solidFill>
            <a:srgbClr val="D1B7D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 flipH="1">
            <a:off x="3048000" y="2819400"/>
            <a:ext cx="0" cy="53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209800" y="243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PROMPT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9248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How Does This Relate to Children with ASD?</a:t>
            </a:r>
            <a:endParaRPr lang="en-US" sz="4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2514600"/>
            <a:ext cx="78486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2060"/>
                </a:solidFill>
              </a:rPr>
              <a:t> The play of children with ASD tends to be </a:t>
            </a:r>
          </a:p>
          <a:p>
            <a:r>
              <a:rPr lang="en-US" sz="2800" b="1" dirty="0" smtClean="0">
                <a:solidFill>
                  <a:srgbClr val="002060"/>
                </a:solidFill>
              </a:rPr>
              <a:t>   ritualistic, stereotypical, and repetitive. </a:t>
            </a:r>
          </a:p>
          <a:p>
            <a:endParaRPr lang="en-US" sz="28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2060"/>
                </a:solidFill>
              </a:rPr>
              <a:t> It is often without social engagement and can be</a:t>
            </a:r>
          </a:p>
          <a:p>
            <a:r>
              <a:rPr lang="en-US" sz="2800" b="1" dirty="0" smtClean="0">
                <a:solidFill>
                  <a:srgbClr val="002060"/>
                </a:solidFill>
              </a:rPr>
              <a:t>  self-stimulatory in nature. 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sz="1400" b="1" dirty="0" smtClean="0">
              <a:solidFill>
                <a:srgbClr val="002060"/>
              </a:solidFill>
            </a:endParaRPr>
          </a:p>
          <a:p>
            <a:r>
              <a:rPr lang="en-US" sz="1400" b="1" dirty="0" smtClean="0">
                <a:solidFill>
                  <a:srgbClr val="002060"/>
                </a:solidFill>
              </a:rPr>
              <a:t>Reference:  </a:t>
            </a:r>
          </a:p>
          <a:p>
            <a:r>
              <a:rPr lang="en-US" sz="1400" b="1" dirty="0" smtClean="0">
                <a:solidFill>
                  <a:srgbClr val="002060"/>
                </a:solidFill>
              </a:rPr>
              <a:t>Smith, M.J. (2001). Teaching </a:t>
            </a:r>
            <a:r>
              <a:rPr lang="en-US" sz="1400" b="1" dirty="0" err="1" smtClean="0">
                <a:solidFill>
                  <a:srgbClr val="002060"/>
                </a:solidFill>
              </a:rPr>
              <a:t>Playskills</a:t>
            </a:r>
            <a:r>
              <a:rPr lang="en-US" sz="1400" b="1" dirty="0" smtClean="0">
                <a:solidFill>
                  <a:srgbClr val="002060"/>
                </a:solidFill>
              </a:rPr>
              <a:t> to Children with Autistic Spectrum Disorder. DRL Books, Inc.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/>
          </p:cNvSpPr>
          <p:nvPr>
            <p:ph type="title"/>
          </p:nvPr>
        </p:nvSpPr>
        <p:spPr>
          <a:xfrm>
            <a:off x="685800" y="533400"/>
            <a:ext cx="7848600" cy="1093788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 Learning Opportunity</a:t>
            </a:r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299545" y="3352800"/>
            <a:ext cx="244365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        Mom says 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“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Clap your hands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”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2819400" y="3581400"/>
            <a:ext cx="838200" cy="228600"/>
          </a:xfrm>
          <a:prstGeom prst="rightArrow">
            <a:avLst>
              <a:gd name="adj1" fmla="val 50000"/>
              <a:gd name="adj2" fmla="val 91667"/>
            </a:avLst>
          </a:prstGeom>
          <a:solidFill>
            <a:srgbClr val="D1B7D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019800" y="3581400"/>
            <a:ext cx="838200" cy="228600"/>
          </a:xfrm>
          <a:prstGeom prst="rightArrow">
            <a:avLst>
              <a:gd name="adj1" fmla="val 50000"/>
              <a:gd name="adj2" fmla="val 91667"/>
            </a:avLst>
          </a:prstGeom>
          <a:solidFill>
            <a:srgbClr val="D1B7D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 flipH="1">
            <a:off x="3200400" y="3048000"/>
            <a:ext cx="0" cy="53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533400" y="4572000"/>
            <a:ext cx="861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rgbClr val="0C3C6D"/>
                </a:solidFill>
              </a:rPr>
              <a:t>  (</a:t>
            </a:r>
            <a:r>
              <a:rPr lang="en-US" sz="2400" dirty="0">
                <a:solidFill>
                  <a:srgbClr val="0C3C6D"/>
                </a:solidFill>
              </a:rPr>
              <a:t>antecedent)	</a:t>
            </a:r>
            <a:r>
              <a:rPr lang="en-US" sz="2400" dirty="0" smtClean="0">
                <a:solidFill>
                  <a:srgbClr val="0C3C6D"/>
                </a:solidFill>
              </a:rPr>
              <a:t>                       </a:t>
            </a:r>
            <a:r>
              <a:rPr lang="en-US" sz="2400" dirty="0">
                <a:solidFill>
                  <a:srgbClr val="0C3C6D"/>
                </a:solidFill>
              </a:rPr>
              <a:t>(behaviour</a:t>
            </a:r>
            <a:r>
              <a:rPr lang="en-US" sz="2400" dirty="0" smtClean="0">
                <a:solidFill>
                  <a:srgbClr val="0C3C6D"/>
                </a:solidFill>
              </a:rPr>
              <a:t>)                       </a:t>
            </a:r>
            <a:r>
              <a:rPr lang="en-US" sz="2400" dirty="0">
                <a:solidFill>
                  <a:srgbClr val="0C3C6D"/>
                </a:solidFill>
              </a:rPr>
              <a:t>(consequence)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981200" y="1676400"/>
            <a:ext cx="23622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PROMPT: 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mom hand over hand prompts child to clap his hands</a:t>
            </a:r>
          </a:p>
        </p:txBody>
      </p:sp>
      <p:sp>
        <p:nvSpPr>
          <p:cNvPr id="13" name="Rectangle 9"/>
          <p:cNvSpPr>
            <a:spLocks/>
          </p:cNvSpPr>
          <p:nvPr/>
        </p:nvSpPr>
        <p:spPr bwMode="auto">
          <a:xfrm>
            <a:off x="3581400" y="3352800"/>
            <a:ext cx="2362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2000" b="1" dirty="0">
                <a:solidFill>
                  <a:srgbClr val="002060"/>
                </a:solidFill>
                <a:latin typeface="Tahoma" pitchFamily="34" charset="0"/>
              </a:rPr>
              <a:t>Child claps </a:t>
            </a: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2000" b="1" dirty="0" smtClean="0">
                <a:solidFill>
                  <a:srgbClr val="002060"/>
                </a:solidFill>
                <a:latin typeface="Tahoma" pitchFamily="34" charset="0"/>
              </a:rPr>
              <a:t>His hands</a:t>
            </a:r>
            <a:endParaRPr lang="en-US" sz="2000" b="1" dirty="0">
              <a:solidFill>
                <a:srgbClr val="002060"/>
              </a:solidFill>
              <a:latin typeface="Tahoma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dirty="0">
                <a:solidFill>
                  <a:srgbClr val="002060"/>
                </a:solidFill>
                <a:latin typeface="Tahoma" pitchFamily="34" charset="0"/>
              </a:rPr>
              <a:t>(with assistance)</a:t>
            </a:r>
          </a:p>
        </p:txBody>
      </p:sp>
      <p:sp>
        <p:nvSpPr>
          <p:cNvPr id="14" name="Rectangle 10"/>
          <p:cNvSpPr>
            <a:spLocks/>
          </p:cNvSpPr>
          <p:nvPr/>
        </p:nvSpPr>
        <p:spPr bwMode="auto">
          <a:xfrm>
            <a:off x="6705600" y="3352800"/>
            <a:ext cx="2057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2000" b="1" dirty="0" smtClean="0">
                <a:solidFill>
                  <a:srgbClr val="002060"/>
                </a:solidFill>
                <a:latin typeface="Tahoma" pitchFamily="34" charset="0"/>
              </a:rPr>
              <a:t>    Mom </a:t>
            </a:r>
            <a:r>
              <a:rPr lang="en-US" sz="2000" b="1" dirty="0">
                <a:solidFill>
                  <a:srgbClr val="002060"/>
                </a:solidFill>
                <a:latin typeface="Tahoma" pitchFamily="34" charset="0"/>
              </a:rPr>
              <a:t>blows bubbles </a:t>
            </a:r>
            <a:r>
              <a:rPr lang="en-US" sz="2000" dirty="0">
                <a:solidFill>
                  <a:srgbClr val="002060"/>
                </a:solidFill>
                <a:latin typeface="Tahoma" pitchFamily="34" charset="0"/>
              </a:rPr>
              <a:t>(reinforcer)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Guidelines for Prompting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057400"/>
            <a:ext cx="7922172" cy="36766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4000" b="0" dirty="0" smtClean="0">
                <a:solidFill>
                  <a:srgbClr val="002060"/>
                </a:solidFill>
                <a:latin typeface="+mj-lt"/>
              </a:rPr>
              <a:t>Specific to the student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4000" b="0" dirty="0" smtClean="0">
                <a:solidFill>
                  <a:srgbClr val="002060"/>
                </a:solidFill>
                <a:latin typeface="+mj-lt"/>
              </a:rPr>
              <a:t>Focused on the target behaviour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4000" b="0" dirty="0" smtClean="0">
                <a:solidFill>
                  <a:srgbClr val="002060"/>
                </a:solidFill>
                <a:latin typeface="+mj-lt"/>
              </a:rPr>
              <a:t>As least intrusive as possible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4000" b="0" dirty="0" smtClean="0">
                <a:solidFill>
                  <a:srgbClr val="002060"/>
                </a:solidFill>
                <a:latin typeface="+mj-lt"/>
              </a:rPr>
              <a:t>Faded appropriately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59683" y="315310"/>
            <a:ext cx="7093755" cy="121762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Prompts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29200" y="2209800"/>
            <a:ext cx="301121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Verbal Prompt </a:t>
            </a:r>
          </a:p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24400" y="3429000"/>
            <a:ext cx="3581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Stimulus Prompt</a:t>
            </a:r>
          </a:p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29200" y="4648200"/>
            <a:ext cx="301121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Positional Prompt </a:t>
            </a:r>
          </a:p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5669" y="1739481"/>
            <a:ext cx="3810000" cy="8002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Full Physical Prompt</a:t>
            </a:r>
          </a:p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0111" y="3519532"/>
            <a:ext cx="36155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Partial Physical Prompt </a:t>
            </a:r>
          </a:p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20111" y="5391176"/>
            <a:ext cx="36155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Gestural Prompt </a:t>
            </a:r>
          </a:p>
          <a:p>
            <a:pPr algn="ctr"/>
            <a:endParaRPr lang="en-US" dirty="0"/>
          </a:p>
        </p:txBody>
      </p:sp>
      <p:sp>
        <p:nvSpPr>
          <p:cNvPr id="17" name="Down Arrow 16"/>
          <p:cNvSpPr/>
          <p:nvPr/>
        </p:nvSpPr>
        <p:spPr>
          <a:xfrm>
            <a:off x="2175641" y="2638812"/>
            <a:ext cx="425669" cy="516440"/>
          </a:xfrm>
          <a:prstGeom prst="downArrow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6200000" scaled="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2133600" y="4495800"/>
            <a:ext cx="425669" cy="516440"/>
          </a:xfrm>
          <a:prstGeom prst="downArrow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6200000" scaled="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20111" y="1532933"/>
            <a:ext cx="3615558" cy="1006767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09600" y="3276600"/>
            <a:ext cx="3615558" cy="1006767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09600" y="5105400"/>
            <a:ext cx="3615558" cy="1006767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4724400" y="1981200"/>
            <a:ext cx="3615558" cy="1006767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724400" y="3200400"/>
            <a:ext cx="3615558" cy="1006767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724400" y="4419600"/>
            <a:ext cx="3615558" cy="1006767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7093755" cy="121762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Prompts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981200"/>
            <a:ext cx="8198069" cy="4525963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Physical Prompt </a:t>
            </a:r>
            <a:r>
              <a:rPr lang="en-US" sz="2800" b="0" dirty="0" smtClean="0">
                <a:solidFill>
                  <a:srgbClr val="002060"/>
                </a:solidFill>
                <a:latin typeface="+mj-lt"/>
              </a:rPr>
              <a:t>– Hand over hand physically guiding the student to perform the correct response. </a:t>
            </a:r>
          </a:p>
          <a:p>
            <a:pPr eaLnBrk="1" hangingPunct="1">
              <a:buFontTx/>
              <a:buNone/>
            </a:pPr>
            <a:endParaRPr lang="en-US" sz="1600" b="0" dirty="0" smtClean="0">
              <a:solidFill>
                <a:srgbClr val="002060"/>
              </a:solidFill>
              <a:latin typeface="+mj-lt"/>
            </a:endParaRPr>
          </a:p>
          <a:p>
            <a:pPr eaLnBrk="1" hangingPunct="1">
              <a:buFontTx/>
              <a:buNone/>
            </a:pPr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Partial Physical Prompt</a:t>
            </a:r>
            <a:r>
              <a:rPr lang="en-US" sz="2800" dirty="0" smtClean="0">
                <a:solidFill>
                  <a:srgbClr val="002060"/>
                </a:solidFill>
                <a:latin typeface="+mj-lt"/>
              </a:rPr>
              <a:t> - P</a:t>
            </a:r>
            <a:r>
              <a:rPr lang="en-US" sz="2800" b="0" dirty="0" smtClean="0">
                <a:solidFill>
                  <a:srgbClr val="002060"/>
                </a:solidFill>
                <a:latin typeface="+mj-lt"/>
              </a:rPr>
              <a:t>hysically guiding the student through portion of the desired response, using less guidance than would be used in a full-physical prompt</a:t>
            </a:r>
            <a:r>
              <a:rPr lang="en-US" sz="2800" dirty="0" smtClean="0">
                <a:solidFill>
                  <a:srgbClr val="002060"/>
                </a:solidFill>
                <a:latin typeface="+mj-lt"/>
              </a:rPr>
              <a:t>. </a:t>
            </a:r>
          </a:p>
          <a:p>
            <a:pPr eaLnBrk="1" hangingPunct="1">
              <a:buFontTx/>
              <a:buNone/>
            </a:pPr>
            <a:endParaRPr lang="en-US" sz="1600" dirty="0" smtClean="0">
              <a:solidFill>
                <a:srgbClr val="002060"/>
              </a:solidFill>
              <a:latin typeface="+mj-lt"/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Gestural Prompt </a:t>
            </a:r>
            <a:r>
              <a:rPr lang="en-US" sz="2800" b="0" dirty="0" smtClean="0">
                <a:solidFill>
                  <a:srgbClr val="002060"/>
                </a:solidFill>
                <a:latin typeface="+mj-lt"/>
              </a:rPr>
              <a:t>– Pointing to, </a:t>
            </a:r>
            <a:r>
              <a:rPr lang="en-US" sz="2800" b="0" dirty="0">
                <a:solidFill>
                  <a:srgbClr val="002060"/>
                </a:solidFill>
                <a:latin typeface="+mj-lt"/>
              </a:rPr>
              <a:t>motioning, touching, looking at, or nodding towards an item to indicate a response to be </a:t>
            </a:r>
            <a:r>
              <a:rPr lang="en-US" sz="2800" b="0" dirty="0" smtClean="0">
                <a:solidFill>
                  <a:srgbClr val="002060"/>
                </a:solidFill>
                <a:latin typeface="+mj-lt"/>
              </a:rPr>
              <a:t>performed.</a:t>
            </a:r>
            <a:endParaRPr lang="en-US" sz="2800" b="0" dirty="0">
              <a:solidFill>
                <a:srgbClr val="002060"/>
              </a:solidFill>
              <a:latin typeface="+mj-lt"/>
            </a:endParaRPr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7093755" cy="121762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Prompts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765738"/>
            <a:ext cx="7924800" cy="4525963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Verbal Prompt –</a:t>
            </a:r>
            <a:r>
              <a:rPr lang="en-US" sz="2800" b="0" dirty="0" smtClean="0">
                <a:solidFill>
                  <a:srgbClr val="002060"/>
                </a:solidFill>
                <a:latin typeface="+mj-lt"/>
              </a:rPr>
              <a:t> Verbal cues which increase the likelihood of a correct response. </a:t>
            </a:r>
          </a:p>
          <a:p>
            <a:pPr>
              <a:buNone/>
            </a:pPr>
            <a:endParaRPr lang="en-US" sz="16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Stimulus Prompt </a:t>
            </a:r>
            <a:r>
              <a:rPr lang="en-US" sz="2800" dirty="0" smtClean="0">
                <a:solidFill>
                  <a:srgbClr val="002060"/>
                </a:solidFill>
              </a:rPr>
              <a:t>– A change to the actual stimulus to help cue the student to the correct response.</a:t>
            </a:r>
          </a:p>
          <a:p>
            <a:pPr eaLnBrk="1" hangingPunct="1">
              <a:buFontTx/>
              <a:buNone/>
            </a:pPr>
            <a:endParaRPr lang="en-US" sz="1600" b="0" dirty="0" smtClean="0">
              <a:solidFill>
                <a:srgbClr val="002060"/>
              </a:solidFill>
              <a:latin typeface="+mj-lt"/>
            </a:endParaRPr>
          </a:p>
          <a:p>
            <a:pPr eaLnBrk="1" hangingPunct="1">
              <a:buFontTx/>
              <a:buNone/>
            </a:pPr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Positional Prompt </a:t>
            </a:r>
            <a:r>
              <a:rPr lang="en-US" sz="2800" dirty="0" smtClean="0">
                <a:solidFill>
                  <a:srgbClr val="002060"/>
                </a:solidFill>
                <a:latin typeface="+mj-lt"/>
              </a:rPr>
              <a:t>–</a:t>
            </a:r>
            <a:r>
              <a:rPr lang="en-US" sz="2800" b="0" dirty="0" smtClean="0">
                <a:solidFill>
                  <a:srgbClr val="002060"/>
                </a:solidFill>
                <a:latin typeface="+mj-lt"/>
              </a:rPr>
              <a:t>Placing target item in such a way that increases the likelihood of a correct response (</a:t>
            </a:r>
            <a:r>
              <a:rPr lang="en-US" sz="2800" b="0" dirty="0" err="1" smtClean="0">
                <a:solidFill>
                  <a:srgbClr val="002060"/>
                </a:solidFill>
                <a:latin typeface="+mj-lt"/>
              </a:rPr>
              <a:t>eg</a:t>
            </a:r>
            <a:r>
              <a:rPr lang="en-US" sz="2800" b="0" dirty="0" smtClean="0">
                <a:solidFill>
                  <a:srgbClr val="002060"/>
                </a:solidFill>
                <a:latin typeface="+mj-lt"/>
              </a:rPr>
              <a:t>. moving an item closer to the student</a:t>
            </a:r>
            <a:r>
              <a:rPr lang="en-US" sz="2400" b="0" dirty="0" smtClean="0">
                <a:solidFill>
                  <a:srgbClr val="002060"/>
                </a:solidFill>
                <a:latin typeface="+mj-lt"/>
              </a:rPr>
              <a:t>). </a:t>
            </a:r>
            <a:endParaRPr lang="en-US" sz="2400" b="0" dirty="0">
              <a:solidFill>
                <a:srgbClr val="002060"/>
              </a:solidFill>
              <a:latin typeface="+mj-lt"/>
            </a:endParaRPr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Most-to-Least Prompting</a:t>
            </a:r>
            <a:endParaRPr lang="en-US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254469"/>
            <a:ext cx="8458200" cy="2690648"/>
          </a:xfrm>
        </p:spPr>
        <p:txBody>
          <a:bodyPr>
            <a:normAutofit/>
          </a:bodyPr>
          <a:lstStyle/>
          <a:p>
            <a:pPr lvl="1" eaLnBrk="1" hangingPunct="1">
              <a:buFontTx/>
              <a:buChar char="•"/>
            </a:pPr>
            <a:r>
              <a:rPr lang="en-US" sz="3200" dirty="0" smtClean="0">
                <a:solidFill>
                  <a:srgbClr val="002060"/>
                </a:solidFill>
                <a:latin typeface="+mj-lt"/>
              </a:rPr>
              <a:t>Decreasing assistance as skill is acquired</a:t>
            </a:r>
          </a:p>
          <a:p>
            <a:pPr lvl="1" eaLnBrk="1" hangingPunct="1">
              <a:buNone/>
            </a:pPr>
            <a:endParaRPr lang="en-US" sz="1400" dirty="0" smtClean="0">
              <a:solidFill>
                <a:srgbClr val="002060"/>
              </a:solidFill>
              <a:latin typeface="+mj-lt"/>
            </a:endParaRPr>
          </a:p>
          <a:p>
            <a:pPr lvl="1" eaLnBrk="1" hangingPunct="1">
              <a:buFontTx/>
              <a:buChar char="•"/>
            </a:pPr>
            <a:r>
              <a:rPr lang="en-US" sz="3200" dirty="0" smtClean="0">
                <a:solidFill>
                  <a:srgbClr val="002060"/>
                </a:solidFill>
                <a:latin typeface="+mj-lt"/>
              </a:rPr>
              <a:t>Results in fewer errors </a:t>
            </a:r>
          </a:p>
          <a:p>
            <a:pPr lvl="1" eaLnBrk="1" hangingPunct="1">
              <a:buNone/>
            </a:pPr>
            <a:endParaRPr lang="en-US" sz="1400" dirty="0" smtClean="0">
              <a:solidFill>
                <a:srgbClr val="002060"/>
              </a:solidFill>
              <a:latin typeface="+mj-lt"/>
            </a:endParaRPr>
          </a:p>
          <a:p>
            <a:pPr lvl="1" eaLnBrk="1" hangingPunct="1">
              <a:buFontTx/>
              <a:buChar char="•"/>
            </a:pPr>
            <a:r>
              <a:rPr lang="en-US" sz="3200" dirty="0" smtClean="0">
                <a:solidFill>
                  <a:srgbClr val="002060"/>
                </a:solidFill>
                <a:latin typeface="+mj-lt"/>
              </a:rPr>
              <a:t>Also referred to as Errorless Learning</a:t>
            </a:r>
          </a:p>
          <a:p>
            <a:pPr lvl="1" eaLnBrk="1" hangingPunct="1">
              <a:buFontTx/>
              <a:buNone/>
            </a:pPr>
            <a:endParaRPr lang="en-US" sz="3200" dirty="0" smtClean="0"/>
          </a:p>
          <a:p>
            <a:pPr lvl="1" eaLnBrk="1" hangingPunct="1">
              <a:buFontTx/>
              <a:buChar char="•"/>
            </a:pPr>
            <a:endParaRPr lang="en-US" sz="3000" dirty="0" smtClean="0"/>
          </a:p>
          <a:p>
            <a:pPr lvl="1" eaLnBrk="1" hangingPunct="1"/>
            <a:endParaRPr lang="en-US" sz="3200" dirty="0" smtClean="0"/>
          </a:p>
          <a:p>
            <a:pPr lvl="1" eaLnBrk="1" hangingPunct="1"/>
            <a:endParaRPr lang="en-US" sz="3200" dirty="0" smtClean="0"/>
          </a:p>
          <a:p>
            <a:pPr eaLnBrk="1" hangingPunct="1">
              <a:buFontTx/>
              <a:buNone/>
            </a:pPr>
            <a:endParaRPr lang="en-US" sz="3600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1828800"/>
            <a:ext cx="6553200" cy="3247696"/>
          </a:xfrm>
        </p:spPr>
        <p:txBody>
          <a:bodyPr>
            <a:noAutofit/>
          </a:bodyPr>
          <a:lstStyle/>
          <a:p>
            <a:pPr algn="l"/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I </a:t>
            </a:r>
            <a:b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 a      volunteer??</a:t>
            </a:r>
            <a:endParaRPr lang="en-US" sz="9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410201" y="990600"/>
            <a:ext cx="2743200" cy="309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Least-to-Most Prompting</a:t>
            </a:r>
            <a:endParaRPr lang="en-US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81200"/>
            <a:ext cx="8613228" cy="3886200"/>
          </a:xfrm>
        </p:spPr>
        <p:txBody>
          <a:bodyPr>
            <a:norm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2060"/>
                </a:solidFill>
                <a:latin typeface="+mj-lt"/>
              </a:rPr>
              <a:t>Increasing </a:t>
            </a:r>
            <a:r>
              <a:rPr lang="en-US" sz="3200" dirty="0">
                <a:solidFill>
                  <a:srgbClr val="002060"/>
                </a:solidFill>
                <a:latin typeface="+mj-lt"/>
              </a:rPr>
              <a:t>assistance as </a:t>
            </a:r>
            <a:r>
              <a:rPr lang="en-US" sz="3200" dirty="0" smtClean="0">
                <a:solidFill>
                  <a:srgbClr val="002060"/>
                </a:solidFill>
                <a:latin typeface="+mj-lt"/>
              </a:rPr>
              <a:t>needed</a:t>
            </a:r>
          </a:p>
          <a:p>
            <a:pPr lvl="1">
              <a:buNone/>
            </a:pPr>
            <a:endParaRPr lang="en-US" sz="1400" dirty="0" smtClean="0">
              <a:solidFill>
                <a:srgbClr val="002060"/>
              </a:solidFill>
              <a:latin typeface="+mj-lt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2060"/>
                </a:solidFill>
                <a:latin typeface="+mj-lt"/>
              </a:rPr>
              <a:t>Higher </a:t>
            </a:r>
            <a:r>
              <a:rPr lang="en-US" sz="3200" dirty="0">
                <a:solidFill>
                  <a:srgbClr val="002060"/>
                </a:solidFill>
                <a:latin typeface="+mj-lt"/>
              </a:rPr>
              <a:t>level of prompting is provided if </a:t>
            </a:r>
            <a:r>
              <a:rPr lang="en-US" sz="3200" dirty="0" smtClean="0">
                <a:solidFill>
                  <a:srgbClr val="002060"/>
                </a:solidFill>
                <a:latin typeface="+mj-lt"/>
              </a:rPr>
              <a:t>student </a:t>
            </a:r>
            <a:r>
              <a:rPr lang="en-US" sz="3200" dirty="0">
                <a:solidFill>
                  <a:srgbClr val="002060"/>
                </a:solidFill>
                <a:latin typeface="+mj-lt"/>
              </a:rPr>
              <a:t>does not perform correct </a:t>
            </a:r>
            <a:r>
              <a:rPr lang="en-US" sz="3200" dirty="0" smtClean="0">
                <a:solidFill>
                  <a:srgbClr val="002060"/>
                </a:solidFill>
                <a:latin typeface="+mj-lt"/>
              </a:rPr>
              <a:t>response</a:t>
            </a:r>
          </a:p>
          <a:p>
            <a:pPr lvl="1">
              <a:buNone/>
            </a:pPr>
            <a:endParaRPr lang="en-US" sz="1400" dirty="0">
              <a:solidFill>
                <a:srgbClr val="002060"/>
              </a:solidFill>
              <a:latin typeface="+mj-lt"/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2060"/>
                </a:solidFill>
                <a:latin typeface="+mj-lt"/>
              </a:rPr>
              <a:t>Could </a:t>
            </a:r>
            <a:r>
              <a:rPr lang="en-US" sz="3200" dirty="0">
                <a:solidFill>
                  <a:srgbClr val="002060"/>
                </a:solidFill>
                <a:latin typeface="+mj-lt"/>
              </a:rPr>
              <a:t>potentially lead to frequency errors and/or prompt dependence</a:t>
            </a:r>
          </a:p>
          <a:p>
            <a:pPr lvl="1" eaLnBrk="1" hangingPunct="1">
              <a:buFontTx/>
              <a:buNone/>
            </a:pPr>
            <a:endParaRPr lang="en-US" sz="3200" dirty="0" smtClean="0"/>
          </a:p>
          <a:p>
            <a:pPr lvl="1" eaLnBrk="1" hangingPunct="1">
              <a:buFontTx/>
              <a:buChar char="•"/>
            </a:pPr>
            <a:endParaRPr lang="en-US" sz="3000" dirty="0" smtClean="0"/>
          </a:p>
          <a:p>
            <a:pPr lvl="1" eaLnBrk="1" hangingPunct="1"/>
            <a:endParaRPr lang="en-US" sz="3200" dirty="0" smtClean="0"/>
          </a:p>
          <a:p>
            <a:pPr lvl="1" eaLnBrk="1" hangingPunct="1"/>
            <a:endParaRPr lang="en-US" sz="3200" dirty="0" smtClean="0"/>
          </a:p>
          <a:p>
            <a:pPr eaLnBrk="1" hangingPunct="1">
              <a:buFontTx/>
              <a:buNone/>
            </a:pPr>
            <a:endParaRPr lang="en-US" sz="3600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1828800"/>
            <a:ext cx="6553200" cy="3247696"/>
          </a:xfrm>
        </p:spPr>
        <p:txBody>
          <a:bodyPr>
            <a:noAutofit/>
          </a:bodyPr>
          <a:lstStyle/>
          <a:p>
            <a:pPr algn="r"/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I </a:t>
            </a:r>
            <a:b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 another      volunteer??</a:t>
            </a:r>
            <a:endParaRPr lang="en-US" sz="9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914400"/>
            <a:ext cx="2743200" cy="309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09600" y="1143000"/>
            <a:ext cx="7924800" cy="1447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Monitoring</a:t>
            </a:r>
            <a:endParaRPr kumimoji="0" lang="en-US" sz="9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81534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What Does Play Include?</a:t>
            </a:r>
            <a:endParaRPr lang="en-US" sz="54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1905000"/>
            <a:ext cx="88392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Childhood play consists of a variety of activities including;</a:t>
            </a:r>
          </a:p>
          <a:p>
            <a:endParaRPr lang="en-US" sz="28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  </a:t>
            </a:r>
            <a:r>
              <a:rPr lang="en-US" sz="2800" b="1" dirty="0" smtClean="0">
                <a:solidFill>
                  <a:srgbClr val="002060"/>
                </a:solidFill>
              </a:rPr>
              <a:t>Physical Play 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building, puzzles, gross motor activities, fine motor games</a:t>
            </a:r>
          </a:p>
          <a:p>
            <a:endParaRPr lang="en-US" sz="16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2060"/>
                </a:solidFill>
              </a:rPr>
              <a:t>  Social Play 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social games, pretend play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  </a:t>
            </a:r>
            <a:r>
              <a:rPr lang="en-US" sz="2800" b="1" dirty="0" smtClean="0">
                <a:solidFill>
                  <a:srgbClr val="002060"/>
                </a:solidFill>
              </a:rPr>
              <a:t>Cognitive &amp; Creative Play 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toys, pretend &amp; imaginative play, games, art projects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Rectangle 2"/>
          <p:cNvSpPr>
            <a:spLocks noGrp="1"/>
          </p:cNvSpPr>
          <p:nvPr>
            <p:ph type="title"/>
          </p:nvPr>
        </p:nvSpPr>
        <p:spPr>
          <a:xfrm>
            <a:off x="609600" y="2438400"/>
            <a:ext cx="7943850" cy="1217623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How Do We Know if Skill is Being Learned?</a:t>
            </a:r>
          </a:p>
        </p:txBody>
      </p:sp>
      <p:sp>
        <p:nvSpPr>
          <p:cNvPr id="40963" name="Rectangle 3"/>
          <p:cNvSpPr>
            <a:spLocks noGrp="1"/>
          </p:cNvSpPr>
          <p:nvPr>
            <p:ph idx="1"/>
          </p:nvPr>
        </p:nvSpPr>
        <p:spPr>
          <a:xfrm>
            <a:off x="533400" y="2209800"/>
            <a:ext cx="8229600" cy="3657600"/>
          </a:xfrm>
        </p:spPr>
        <p:txBody>
          <a:bodyPr/>
          <a:lstStyle/>
          <a:p>
            <a:endParaRPr lang="en-US" sz="3200" dirty="0" smtClean="0">
              <a:latin typeface="Tahoma" pitchFamily="34" charset="0"/>
            </a:endParaRPr>
          </a:p>
          <a:p>
            <a:endParaRPr lang="en-US" dirty="0" smtClean="0">
              <a:latin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428" y="530622"/>
            <a:ext cx="7600172" cy="6022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85800" y="68580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</a:rPr>
              <a:t>Example: Backward Chaining</a:t>
            </a:r>
            <a:endParaRPr lang="en-US" sz="2800" b="1" dirty="0">
              <a:solidFill>
                <a:srgbClr val="002060"/>
              </a:solidFill>
            </a:endParaRPr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371600"/>
            <a:ext cx="7825946" cy="495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848600" cy="11430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Let’s Put It All Together! </a:t>
            </a:r>
            <a:endParaRPr lang="en-US" sz="4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628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458200" cy="46482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sz="24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Pick </a:t>
            </a:r>
            <a:r>
              <a:rPr lang="en-US" sz="24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</a:t>
            </a:r>
            <a:r>
              <a:rPr lang="en-US" sz="2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play skill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sz="1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Start </a:t>
            </a:r>
            <a:r>
              <a:rPr lang="en-US" sz="18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with something </a:t>
            </a:r>
            <a:r>
              <a:rPr lang="en-US" sz="1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easy! 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Start with something YOU enjoy! </a:t>
            </a:r>
            <a:endParaRPr lang="en-US" sz="1800" b="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US" sz="24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Define </a:t>
            </a:r>
            <a:r>
              <a:rPr lang="en-US" sz="24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the </a:t>
            </a:r>
            <a:r>
              <a:rPr lang="en-US" sz="2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goal</a:t>
            </a:r>
            <a:endParaRPr lang="en-US" sz="2400" b="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arabicParenR"/>
            </a:pPr>
            <a:r>
              <a:rPr lang="en-US" sz="24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Write the Task Analysis for the chosen play skill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arenR"/>
            </a:pPr>
            <a:r>
              <a:rPr lang="en-US" sz="24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Choose teaching method </a:t>
            </a:r>
            <a:r>
              <a:rPr lang="en-US" sz="1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en-US" sz="1800" b="0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eg</a:t>
            </a:r>
            <a:r>
              <a:rPr lang="en-US" sz="1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forward chaining, backward chaining)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arenR"/>
            </a:pPr>
            <a:r>
              <a:rPr lang="en-US" sz="24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Determine prompting strategies</a:t>
            </a:r>
            <a:r>
              <a:rPr lang="en-US" sz="1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en-US" sz="1800" b="0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eg</a:t>
            </a:r>
            <a:r>
              <a:rPr lang="en-US" sz="1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physical prompts)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arenR"/>
            </a:pPr>
            <a:r>
              <a:rPr lang="en-US" sz="2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Identify reinforcers </a:t>
            </a:r>
            <a:r>
              <a:rPr lang="en-US" sz="18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(immediate or delayed)</a:t>
            </a:r>
            <a:endParaRPr lang="en-US" sz="1800" b="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arabicParenR"/>
            </a:pPr>
            <a:r>
              <a:rPr lang="en-US" sz="24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Start with first teaching step</a:t>
            </a:r>
            <a:endParaRPr lang="en-US" sz="2400" b="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US" sz="24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Maximize </a:t>
            </a:r>
            <a:r>
              <a:rPr lang="en-US" sz="24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opportunities </a:t>
            </a:r>
            <a:r>
              <a:rPr lang="en-US" sz="24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 teach &amp; reinforce</a:t>
            </a:r>
            <a:endParaRPr lang="en-US" sz="2400" b="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Font typeface="+mj-lt"/>
              <a:buAutoNum type="arabicParenR"/>
            </a:pPr>
            <a:r>
              <a:rPr lang="en-US" sz="2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Monitor success, revise as needed. </a:t>
            </a:r>
            <a:endParaRPr lang="en-US" sz="2400" b="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09600" y="1143000"/>
            <a:ext cx="7924800" cy="1447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Simple Turn Taking</a:t>
            </a:r>
            <a:endParaRPr kumimoji="0" lang="en-US" sz="9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419600"/>
            <a:ext cx="2590800" cy="226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2895" y="3705225"/>
            <a:ext cx="2941105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1" y="1676400"/>
            <a:ext cx="2203762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304800"/>
            <a:ext cx="33147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2362200"/>
            <a:ext cx="299436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81000" y="381000"/>
            <a:ext cx="47244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Examples:</a:t>
            </a:r>
          </a:p>
          <a:p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Simple Turn Taking Toys</a:t>
            </a:r>
            <a:endParaRPr lang="en-US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09600" y="1143000"/>
            <a:ext cx="7924800" cy="1447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Pretend </a:t>
            </a:r>
            <a:r>
              <a:rPr kumimoji="0" lang="en-US" sz="9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Play</a:t>
            </a:r>
            <a:endParaRPr kumimoji="0" lang="en-US" sz="9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09600"/>
            <a:ext cx="7093755" cy="121762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Imaginative Play</a:t>
            </a:r>
            <a:endParaRPr lang="en-US" sz="4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914400" y="2286000"/>
            <a:ext cx="7391400" cy="3200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Child uses his/her body to pretend (role play)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Examples: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1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Doctor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1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Construction worker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1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Veterinarian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1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Restaurant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1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Kitchen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1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Costume play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066800"/>
            <a:ext cx="4505325" cy="22002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28600" y="228600"/>
            <a:ext cx="37260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 Small…..</a:t>
            </a: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759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971800"/>
            <a:ext cx="4278761" cy="210312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6759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4953000"/>
            <a:ext cx="5267325" cy="168592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7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7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209800"/>
            <a:ext cx="2705100" cy="25151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457200"/>
            <a:ext cx="2693570" cy="6083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05200" y="3124200"/>
            <a:ext cx="1981200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PLAY </a:t>
            </a:r>
          </a:p>
          <a:p>
            <a:pPr algn="ctr"/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SKILLS</a:t>
            </a:r>
            <a:endParaRPr lang="en-US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2133600"/>
            <a:ext cx="2834640" cy="954107"/>
          </a:xfrm>
          <a:prstGeom prst="rect">
            <a:avLst/>
          </a:prstGeom>
          <a:solidFill>
            <a:srgbClr val="F0F5FA"/>
          </a:solidFill>
          <a:ln w="317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Simple Toys</a:t>
            </a:r>
          </a:p>
          <a:p>
            <a:pPr algn="ctr"/>
            <a:r>
              <a:rPr lang="en-US" sz="1600" b="1" dirty="0" smtClean="0">
                <a:solidFill>
                  <a:srgbClr val="002060"/>
                </a:solidFill>
              </a:rPr>
              <a:t>(involve the repetition of </a:t>
            </a:r>
          </a:p>
          <a:p>
            <a:pPr algn="ctr"/>
            <a:r>
              <a:rPr lang="en-US" sz="1600" b="1" dirty="0" smtClean="0">
                <a:solidFill>
                  <a:srgbClr val="002060"/>
                </a:solidFill>
              </a:rPr>
              <a:t>one action, </a:t>
            </a:r>
            <a:r>
              <a:rPr lang="en-US" sz="1600" b="1" dirty="0" err="1" smtClean="0">
                <a:solidFill>
                  <a:srgbClr val="002060"/>
                </a:solidFill>
              </a:rPr>
              <a:t>eg</a:t>
            </a:r>
            <a:r>
              <a:rPr lang="en-US" sz="1600" b="1" dirty="0" smtClean="0">
                <a:solidFill>
                  <a:srgbClr val="002060"/>
                </a:solidFill>
              </a:rPr>
              <a:t>. peg board)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0" y="5410200"/>
            <a:ext cx="2926080" cy="954107"/>
          </a:xfrm>
          <a:prstGeom prst="rect">
            <a:avLst/>
          </a:prstGeom>
          <a:solidFill>
            <a:srgbClr val="F0F5FA"/>
          </a:solidFill>
          <a:ln w="317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Games</a:t>
            </a:r>
          </a:p>
          <a:p>
            <a:pPr algn="ctr"/>
            <a:r>
              <a:rPr lang="en-US" sz="1600" b="1" dirty="0" smtClean="0">
                <a:solidFill>
                  <a:srgbClr val="002060"/>
                </a:solidFill>
              </a:rPr>
              <a:t>(</a:t>
            </a:r>
            <a:r>
              <a:rPr lang="en-US" sz="1600" b="1" dirty="0" err="1" smtClean="0">
                <a:solidFill>
                  <a:srgbClr val="002060"/>
                </a:solidFill>
              </a:rPr>
              <a:t>eg</a:t>
            </a:r>
            <a:r>
              <a:rPr lang="en-US" sz="1600" b="1" dirty="0" smtClean="0">
                <a:solidFill>
                  <a:srgbClr val="002060"/>
                </a:solidFill>
              </a:rPr>
              <a:t>. board games, group participation games such as tag</a:t>
            </a:r>
            <a:r>
              <a:rPr lang="en-US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1143000"/>
            <a:ext cx="2103120" cy="954107"/>
          </a:xfrm>
          <a:prstGeom prst="rect">
            <a:avLst/>
          </a:prstGeom>
          <a:solidFill>
            <a:srgbClr val="F0F5FA"/>
          </a:solidFill>
          <a:ln w="31750"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Toys</a:t>
            </a:r>
          </a:p>
          <a:p>
            <a:pPr algn="ctr"/>
            <a:r>
              <a:rPr lang="en-US" sz="1600" b="1" dirty="0" smtClean="0">
                <a:solidFill>
                  <a:srgbClr val="002060"/>
                </a:solidFill>
              </a:rPr>
              <a:t>(with multiple steps,</a:t>
            </a:r>
          </a:p>
          <a:p>
            <a:pPr algn="ctr"/>
            <a:r>
              <a:rPr lang="en-US" sz="1600" b="1" dirty="0" smtClean="0">
                <a:solidFill>
                  <a:srgbClr val="002060"/>
                </a:solidFill>
              </a:rPr>
              <a:t> </a:t>
            </a:r>
            <a:r>
              <a:rPr lang="en-US" sz="1600" b="1" dirty="0" err="1" smtClean="0">
                <a:solidFill>
                  <a:srgbClr val="002060"/>
                </a:solidFill>
              </a:rPr>
              <a:t>eg</a:t>
            </a:r>
            <a:r>
              <a:rPr lang="en-US" sz="1600" b="1" dirty="0" smtClean="0">
                <a:solidFill>
                  <a:srgbClr val="002060"/>
                </a:solidFill>
              </a:rPr>
              <a:t>. Mr. </a:t>
            </a:r>
            <a:r>
              <a:rPr lang="en-US" sz="1600" b="1" dirty="0" err="1" smtClean="0">
                <a:solidFill>
                  <a:srgbClr val="002060"/>
                </a:solidFill>
              </a:rPr>
              <a:t>Potatohead</a:t>
            </a:r>
            <a:r>
              <a:rPr lang="en-US" sz="1600" b="1" dirty="0" smtClean="0">
                <a:solidFill>
                  <a:srgbClr val="002060"/>
                </a:solidFill>
              </a:rPr>
              <a:t>)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191000"/>
            <a:ext cx="2834640" cy="954107"/>
          </a:xfrm>
          <a:prstGeom prst="rect">
            <a:avLst/>
          </a:prstGeom>
          <a:solidFill>
            <a:srgbClr val="F0F5FA"/>
          </a:solidFill>
          <a:ln w="317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Imaginative Play</a:t>
            </a:r>
          </a:p>
          <a:p>
            <a:pPr algn="ctr"/>
            <a:r>
              <a:rPr lang="en-US" sz="1600" b="1" dirty="0" smtClean="0">
                <a:solidFill>
                  <a:srgbClr val="002060"/>
                </a:solidFill>
              </a:rPr>
              <a:t>(role play, </a:t>
            </a:r>
            <a:r>
              <a:rPr lang="en-US" sz="1600" b="1" dirty="0" err="1" smtClean="0">
                <a:solidFill>
                  <a:srgbClr val="002060"/>
                </a:solidFill>
              </a:rPr>
              <a:t>eg</a:t>
            </a:r>
            <a:r>
              <a:rPr lang="en-US" sz="1600" b="1" dirty="0" smtClean="0">
                <a:solidFill>
                  <a:srgbClr val="002060"/>
                </a:solidFill>
              </a:rPr>
              <a:t>.  construction worker, doctor)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9800" y="4191000"/>
            <a:ext cx="2834640" cy="954107"/>
          </a:xfrm>
          <a:prstGeom prst="rect">
            <a:avLst/>
          </a:prstGeom>
          <a:solidFill>
            <a:srgbClr val="F0F5FA"/>
          </a:solidFill>
          <a:ln w="317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Imaginative Play</a:t>
            </a:r>
          </a:p>
          <a:p>
            <a:pPr algn="ctr"/>
            <a:r>
              <a:rPr lang="en-US" sz="1600" b="1" dirty="0" smtClean="0">
                <a:solidFill>
                  <a:srgbClr val="002060"/>
                </a:solidFill>
              </a:rPr>
              <a:t>(figurine play sets, </a:t>
            </a:r>
            <a:r>
              <a:rPr lang="en-US" sz="1600" b="1" dirty="0" err="1" smtClean="0">
                <a:solidFill>
                  <a:srgbClr val="002060"/>
                </a:solidFill>
              </a:rPr>
              <a:t>eg</a:t>
            </a:r>
            <a:r>
              <a:rPr lang="en-US" sz="1600" b="1" dirty="0" smtClean="0">
                <a:solidFill>
                  <a:srgbClr val="002060"/>
                </a:solidFill>
              </a:rPr>
              <a:t>. farm, garage, house)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19800" y="2133600"/>
            <a:ext cx="2834640" cy="954107"/>
          </a:xfrm>
          <a:prstGeom prst="rect">
            <a:avLst/>
          </a:prstGeom>
          <a:solidFill>
            <a:srgbClr val="F0F5FA"/>
          </a:solidFill>
          <a:ln w="3175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Turn Taking Toys</a:t>
            </a:r>
          </a:p>
          <a:p>
            <a:pPr algn="ctr"/>
            <a:r>
              <a:rPr lang="en-US" sz="1600" b="1" dirty="0" smtClean="0">
                <a:solidFill>
                  <a:srgbClr val="002060"/>
                </a:solidFill>
              </a:rPr>
              <a:t>(</a:t>
            </a:r>
            <a:r>
              <a:rPr lang="en-US" sz="1600" b="1" dirty="0" err="1" smtClean="0">
                <a:solidFill>
                  <a:srgbClr val="002060"/>
                </a:solidFill>
              </a:rPr>
              <a:t>eg</a:t>
            </a:r>
            <a:r>
              <a:rPr lang="en-US" sz="1600" b="1" dirty="0" smtClean="0">
                <a:solidFill>
                  <a:srgbClr val="002060"/>
                </a:solidFill>
              </a:rPr>
              <a:t>. barrel of monkeys, crocodile dentist)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800" y="304800"/>
            <a:ext cx="4552272" cy="646331"/>
          </a:xfrm>
          <a:prstGeom prst="rect">
            <a:avLst/>
          </a:prstGeom>
          <a:noFill/>
          <a:ln w="31750">
            <a:noFill/>
          </a:ln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Just a Starting Point…..</a:t>
            </a:r>
            <a:endParaRPr lang="en-US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Straight Arrow Connector 16"/>
          <p:cNvCxnSpPr>
            <a:stCxn id="5" idx="2"/>
          </p:cNvCxnSpPr>
          <p:nvPr/>
        </p:nvCxnSpPr>
        <p:spPr>
          <a:xfrm>
            <a:off x="4495800" y="4447639"/>
            <a:ext cx="0" cy="962561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5486400" y="3124200"/>
            <a:ext cx="1371600" cy="533400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2133600" y="3124200"/>
            <a:ext cx="1371600" cy="533400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5" idx="3"/>
          </p:cNvCxnSpPr>
          <p:nvPr/>
        </p:nvCxnSpPr>
        <p:spPr>
          <a:xfrm>
            <a:off x="5486400" y="3785920"/>
            <a:ext cx="1371600" cy="328880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5" idx="1"/>
          </p:cNvCxnSpPr>
          <p:nvPr/>
        </p:nvCxnSpPr>
        <p:spPr>
          <a:xfrm flipH="1">
            <a:off x="2133600" y="3785920"/>
            <a:ext cx="1371600" cy="328880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4495800" y="2133600"/>
            <a:ext cx="0" cy="962561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09600"/>
            <a:ext cx="7093755" cy="121762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Imaginative Play</a:t>
            </a:r>
            <a:endParaRPr lang="en-US" sz="4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990600" y="2133600"/>
            <a:ext cx="7391400" cy="3505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Child is pretending through a representation of an animate object such as figurines &amp; action figures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Examples: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Farm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Garage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House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648200"/>
            <a:ext cx="5760720" cy="192024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6759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2590800"/>
            <a:ext cx="4709804" cy="210312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04800" y="228600"/>
            <a:ext cx="37260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 Small…..</a:t>
            </a: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758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990600"/>
            <a:ext cx="4622799" cy="237744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304800" y="1143000"/>
            <a:ext cx="8534400" cy="1447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Later Remember To…….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8229600" cy="33528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4000" b="1" dirty="0" smtClean="0">
                <a:solidFill>
                  <a:srgbClr val="002060"/>
                </a:solidFill>
              </a:rPr>
              <a:t>Fade Out Prompts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4000" b="1" dirty="0" smtClean="0">
                <a:solidFill>
                  <a:srgbClr val="002060"/>
                </a:solidFill>
              </a:rPr>
              <a:t>Fade Out Reinforcement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4000" b="1" dirty="0" smtClean="0">
                <a:solidFill>
                  <a:srgbClr val="002060"/>
                </a:solidFill>
              </a:rPr>
              <a:t>Generalize Skills</a:t>
            </a:r>
            <a:endParaRPr lang="en-US" sz="4000" b="1" dirty="0">
              <a:solidFill>
                <a:srgbClr val="002060"/>
              </a:solidFill>
            </a:endParaRPr>
          </a:p>
        </p:txBody>
      </p:sp>
      <p:sp>
        <p:nvSpPr>
          <p:cNvPr id="4" name="Rectangle 2"/>
          <p:cNvSpPr txBox="1">
            <a:spLocks/>
          </p:cNvSpPr>
          <p:nvPr/>
        </p:nvSpPr>
        <p:spPr>
          <a:xfrm>
            <a:off x="762000" y="533400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Important to…..</a:t>
            </a:r>
            <a:endParaRPr kumimoji="0" lang="en-US" sz="60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Fade Out Prompts</a:t>
            </a:r>
          </a:p>
        </p:txBody>
      </p:sp>
      <p:sp>
        <p:nvSpPr>
          <p:cNvPr id="56323" name="Rectangle 3"/>
          <p:cNvSpPr>
            <a:spLocks noGrp="1"/>
          </p:cNvSpPr>
          <p:nvPr>
            <p:ph idx="1"/>
          </p:nvPr>
        </p:nvSpPr>
        <p:spPr>
          <a:xfrm>
            <a:off x="533400" y="2209800"/>
            <a:ext cx="7989553" cy="4211638"/>
          </a:xfrm>
        </p:spPr>
        <p:txBody>
          <a:bodyPr/>
          <a:lstStyle/>
          <a:p>
            <a:pPr>
              <a:buNone/>
            </a:pPr>
            <a:r>
              <a:rPr lang="en-US" sz="32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Why do we fade our prompts?</a:t>
            </a:r>
          </a:p>
          <a:p>
            <a:r>
              <a:rPr lang="en-US" sz="32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Prompts are temporary</a:t>
            </a:r>
          </a:p>
          <a:p>
            <a:r>
              <a:rPr lang="en-US" sz="32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Goal is independent responding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sz="32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What coul</a:t>
            </a:r>
            <a:r>
              <a:rPr lang="en-US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 happen if we don’t fade out our prompts?</a:t>
            </a:r>
            <a:endParaRPr lang="en-US" sz="3200" b="1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21762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We Fade Prompts?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752600"/>
            <a:ext cx="8040414" cy="43434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  <a:buNone/>
            </a:pPr>
            <a:r>
              <a:rPr lang="en-US" sz="3600" b="1" dirty="0" smtClean="0">
                <a:solidFill>
                  <a:srgbClr val="002060"/>
                </a:solidFill>
                <a:latin typeface="+mj-lt"/>
              </a:rPr>
              <a:t>Fade Level of Prompts</a:t>
            </a:r>
          </a:p>
          <a:p>
            <a:pPr>
              <a:lnSpc>
                <a:spcPct val="90000"/>
              </a:lnSpc>
            </a:pPr>
            <a:r>
              <a:rPr lang="en-US" sz="3600" dirty="0" smtClean="0">
                <a:solidFill>
                  <a:srgbClr val="002060"/>
                </a:solidFill>
                <a:latin typeface="+mj-lt"/>
              </a:rPr>
              <a:t>As skill is acquired move to a less intrusive prompt</a:t>
            </a:r>
          </a:p>
          <a:p>
            <a:pPr>
              <a:buNone/>
            </a:pPr>
            <a:endParaRPr lang="en-US" sz="3600" dirty="0" smtClean="0">
              <a:solidFill>
                <a:srgbClr val="002060"/>
              </a:solidFill>
              <a:latin typeface="+mj-lt"/>
            </a:endParaRPr>
          </a:p>
          <a:p>
            <a:pPr>
              <a:buNone/>
            </a:pPr>
            <a:r>
              <a:rPr lang="en-US" sz="3600" b="1" dirty="0" smtClean="0">
                <a:solidFill>
                  <a:srgbClr val="002060"/>
                </a:solidFill>
                <a:latin typeface="+mj-lt"/>
              </a:rPr>
              <a:t>Delay Prompts</a:t>
            </a:r>
          </a:p>
          <a:p>
            <a:r>
              <a:rPr lang="en-US" sz="3600" dirty="0" smtClean="0">
                <a:solidFill>
                  <a:srgbClr val="002060"/>
                </a:solidFill>
                <a:latin typeface="+mj-lt"/>
              </a:rPr>
              <a:t>Gradually increase the time between the instruction and the prompt</a:t>
            </a:r>
          </a:p>
          <a:p>
            <a:pPr>
              <a:buNone/>
            </a:pPr>
            <a:endParaRPr lang="en-US" sz="3600" dirty="0" smtClean="0">
              <a:solidFill>
                <a:srgbClr val="002060"/>
              </a:solidFill>
              <a:latin typeface="+mj-lt"/>
            </a:endParaRPr>
          </a:p>
          <a:p>
            <a:pPr>
              <a:buNone/>
            </a:pPr>
            <a:r>
              <a:rPr lang="en-US" sz="3600" b="1" dirty="0" smtClean="0">
                <a:solidFill>
                  <a:srgbClr val="002060"/>
                </a:solidFill>
                <a:latin typeface="+mj-lt"/>
              </a:rPr>
              <a:t>Fade </a:t>
            </a:r>
            <a:r>
              <a:rPr lang="en-US" sz="3600" b="1" dirty="0">
                <a:solidFill>
                  <a:srgbClr val="002060"/>
                </a:solidFill>
                <a:latin typeface="+mj-lt"/>
              </a:rPr>
              <a:t>Stimulus </a:t>
            </a:r>
            <a:r>
              <a:rPr lang="en-US" sz="3600" b="1" dirty="0" smtClean="0">
                <a:solidFill>
                  <a:srgbClr val="002060"/>
                </a:solidFill>
                <a:latin typeface="+mj-lt"/>
              </a:rPr>
              <a:t>Prompts </a:t>
            </a:r>
          </a:p>
          <a:p>
            <a:r>
              <a:rPr lang="en-US" sz="3600" dirty="0" smtClean="0">
                <a:solidFill>
                  <a:srgbClr val="002060"/>
                </a:solidFill>
                <a:latin typeface="+mj-lt"/>
              </a:rPr>
              <a:t>When </a:t>
            </a:r>
            <a:r>
              <a:rPr lang="en-US" sz="3600" dirty="0">
                <a:solidFill>
                  <a:srgbClr val="002060"/>
                </a:solidFill>
                <a:latin typeface="+mj-lt"/>
              </a:rPr>
              <a:t>using within stimulus prompts fade the prompt stimulus being used in the </a:t>
            </a:r>
            <a:r>
              <a:rPr lang="en-US" sz="3600" dirty="0" smtClean="0">
                <a:solidFill>
                  <a:srgbClr val="002060"/>
                </a:solidFill>
                <a:latin typeface="+mj-lt"/>
              </a:rPr>
              <a:t>prompt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6" name="Rectangle 2"/>
          <p:cNvSpPr>
            <a:spLocks noGrp="1"/>
          </p:cNvSpPr>
          <p:nvPr>
            <p:ph type="title"/>
          </p:nvPr>
        </p:nvSpPr>
        <p:spPr>
          <a:xfrm>
            <a:off x="0" y="609601"/>
            <a:ext cx="9144000" cy="838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When Do We Begin to Fade Prompts?</a:t>
            </a:r>
          </a:p>
        </p:txBody>
      </p:sp>
      <p:sp>
        <p:nvSpPr>
          <p:cNvPr id="57347" name="Rectangle 3"/>
          <p:cNvSpPr>
            <a:spLocks noGrp="1"/>
          </p:cNvSpPr>
          <p:nvPr>
            <p:ph idx="1"/>
          </p:nvPr>
        </p:nvSpPr>
        <p:spPr>
          <a:xfrm>
            <a:off x="576263" y="2038351"/>
            <a:ext cx="8567737" cy="4211638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en-US" dirty="0" smtClean="0">
                <a:solidFill>
                  <a:srgbClr val="002060"/>
                </a:solidFill>
                <a:latin typeface="Tahoma" pitchFamily="34" charset="0"/>
              </a:rPr>
              <a:t>When the child:</a:t>
            </a:r>
          </a:p>
          <a:p>
            <a:pPr>
              <a:buFont typeface="Arial" pitchFamily="34" charset="0"/>
              <a:buNone/>
            </a:pPr>
            <a:endParaRPr lang="en-US" sz="1600" dirty="0" smtClean="0">
              <a:solidFill>
                <a:srgbClr val="002060"/>
              </a:solidFill>
              <a:latin typeface="Tahoma" pitchFamily="34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ahoma" pitchFamily="34" charset="0"/>
              </a:rPr>
              <a:t>S</a:t>
            </a:r>
            <a:r>
              <a:rPr lang="en-US" b="0" dirty="0" smtClean="0">
                <a:solidFill>
                  <a:srgbClr val="002060"/>
                </a:solidFill>
                <a:latin typeface="Tahoma" pitchFamily="34" charset="0"/>
              </a:rPr>
              <a:t>tarts responding on their own</a:t>
            </a:r>
          </a:p>
          <a:p>
            <a:pPr>
              <a:buNone/>
            </a:pPr>
            <a:endParaRPr lang="en-US" sz="1600" b="0" dirty="0" smtClean="0">
              <a:solidFill>
                <a:srgbClr val="002060"/>
              </a:solidFill>
              <a:latin typeface="Tahoma" pitchFamily="34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ahoma" pitchFamily="34" charset="0"/>
              </a:rPr>
              <a:t>I</a:t>
            </a:r>
            <a:r>
              <a:rPr lang="en-US" b="0" dirty="0" smtClean="0">
                <a:solidFill>
                  <a:srgbClr val="002060"/>
                </a:solidFill>
                <a:latin typeface="Tahoma" pitchFamily="34" charset="0"/>
              </a:rPr>
              <a:t>s beating the prompt</a:t>
            </a:r>
          </a:p>
          <a:p>
            <a:pPr>
              <a:buNone/>
            </a:pPr>
            <a:endParaRPr lang="en-US" sz="1600" b="0" dirty="0" smtClean="0">
              <a:solidFill>
                <a:srgbClr val="002060"/>
              </a:solidFill>
              <a:latin typeface="Tahoma" pitchFamily="34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ahoma" pitchFamily="34" charset="0"/>
              </a:rPr>
              <a:t>I</a:t>
            </a:r>
            <a:r>
              <a:rPr lang="en-US" b="0" dirty="0" smtClean="0">
                <a:solidFill>
                  <a:srgbClr val="002060"/>
                </a:solidFill>
                <a:latin typeface="Tahoma" pitchFamily="34" charset="0"/>
              </a:rPr>
              <a:t>s consistently successful at the skill 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ahoma" pitchFamily="34" charset="0"/>
              </a:rPr>
              <a:t>   </a:t>
            </a:r>
            <a:r>
              <a:rPr lang="en-US" b="0" dirty="0" smtClean="0">
                <a:solidFill>
                  <a:srgbClr val="002060"/>
                </a:solidFill>
                <a:latin typeface="Tahoma" pitchFamily="34" charset="0"/>
              </a:rPr>
              <a:t>(or step of skill)</a:t>
            </a:r>
          </a:p>
          <a:p>
            <a:endParaRPr lang="en-US" dirty="0" smtClean="0">
              <a:latin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7684317" cy="121762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Fade Out Reinforcers</a:t>
            </a:r>
          </a:p>
        </p:txBody>
      </p:sp>
      <p:sp>
        <p:nvSpPr>
          <p:cNvPr id="7" name="Rectangle 3"/>
          <p:cNvSpPr>
            <a:spLocks noGrp="1"/>
          </p:cNvSpPr>
          <p:nvPr>
            <p:ph idx="1"/>
          </p:nvPr>
        </p:nvSpPr>
        <p:spPr>
          <a:xfrm>
            <a:off x="576263" y="1970691"/>
            <a:ext cx="8320087" cy="4211638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rgbClr val="002060"/>
                </a:solidFill>
                <a:latin typeface="Tahoma" pitchFamily="34" charset="0"/>
              </a:rPr>
              <a:t>Why do we fade the reinforcement?</a:t>
            </a:r>
          </a:p>
          <a:p>
            <a:r>
              <a:rPr lang="en-US" sz="2800" b="0" dirty="0" smtClean="0">
                <a:solidFill>
                  <a:srgbClr val="002060"/>
                </a:solidFill>
                <a:latin typeface="Tahoma" pitchFamily="34" charset="0"/>
              </a:rPr>
              <a:t>Goal is to fade out the reinforcers we are using as the behaviour starts to be maintained by more naturally occurring reinforcement.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0" name="Rectangle 2"/>
          <p:cNvSpPr>
            <a:spLocks noGrp="1"/>
          </p:cNvSpPr>
          <p:nvPr>
            <p:ph type="title"/>
          </p:nvPr>
        </p:nvSpPr>
        <p:spPr>
          <a:xfrm>
            <a:off x="381000" y="533400"/>
            <a:ext cx="8763000" cy="121762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How Do We Fade Reinforcers?</a:t>
            </a:r>
          </a:p>
        </p:txBody>
      </p:sp>
      <p:sp>
        <p:nvSpPr>
          <p:cNvPr id="58371" name="Rectangle 3"/>
          <p:cNvSpPr>
            <a:spLocks noGrp="1"/>
          </p:cNvSpPr>
          <p:nvPr>
            <p:ph idx="1"/>
          </p:nvPr>
        </p:nvSpPr>
        <p:spPr>
          <a:xfrm>
            <a:off x="576263" y="2286000"/>
            <a:ext cx="7989553" cy="4211638"/>
          </a:xfrm>
        </p:spPr>
        <p:txBody>
          <a:bodyPr/>
          <a:lstStyle/>
          <a:p>
            <a:r>
              <a:rPr lang="en-US" sz="2800" b="0" dirty="0">
                <a:solidFill>
                  <a:srgbClr val="002060"/>
                </a:solidFill>
                <a:latin typeface="Tahoma" pitchFamily="34" charset="0"/>
              </a:rPr>
              <a:t>Increase the number of times a behaviour occurs before the reinforcer is provided</a:t>
            </a:r>
          </a:p>
          <a:p>
            <a:endParaRPr lang="en-US" sz="2800" b="0" dirty="0" smtClean="0">
              <a:solidFill>
                <a:srgbClr val="002060"/>
              </a:solidFill>
              <a:latin typeface="Tahoma" pitchFamily="34" charset="0"/>
            </a:endParaRPr>
          </a:p>
          <a:p>
            <a:r>
              <a:rPr lang="en-US" sz="2800" b="0" dirty="0" smtClean="0">
                <a:solidFill>
                  <a:srgbClr val="002060"/>
                </a:solidFill>
                <a:latin typeface="Tahoma" pitchFamily="34" charset="0"/>
              </a:rPr>
              <a:t>Increase </a:t>
            </a:r>
            <a:r>
              <a:rPr lang="en-US" sz="2800" b="0" dirty="0">
                <a:solidFill>
                  <a:srgbClr val="002060"/>
                </a:solidFill>
                <a:latin typeface="Tahoma" pitchFamily="34" charset="0"/>
              </a:rPr>
              <a:t>the duration of a behaviour </a:t>
            </a:r>
            <a:r>
              <a:rPr lang="en-US" sz="2800" b="0" dirty="0" smtClean="0">
                <a:solidFill>
                  <a:srgbClr val="002060"/>
                </a:solidFill>
                <a:latin typeface="Tahoma" pitchFamily="34" charset="0"/>
              </a:rPr>
              <a:t>before the reinforcer is provided</a:t>
            </a:r>
            <a:r>
              <a:rPr lang="en-US" sz="2800" b="0" dirty="0">
                <a:solidFill>
                  <a:srgbClr val="002060"/>
                </a:solidFill>
                <a:latin typeface="Tahoma" pitchFamily="34" charset="0"/>
              </a:rPr>
              <a:t>.</a:t>
            </a:r>
            <a:endParaRPr lang="en-CA" sz="2800" b="0" dirty="0" smtClean="0">
              <a:solidFill>
                <a:srgbClr val="002060"/>
              </a:solidFill>
              <a:latin typeface="Tahoma" pitchFamily="34" charset="0"/>
            </a:endParaRPr>
          </a:p>
          <a:p>
            <a:pPr>
              <a:buFontTx/>
              <a:buChar char="•"/>
            </a:pPr>
            <a:endParaRPr lang="en-CA" sz="3200" dirty="0" smtClean="0">
              <a:latin typeface="Tahoma" pitchFamily="34" charset="0"/>
            </a:endParaRPr>
          </a:p>
          <a:p>
            <a:pPr>
              <a:buFont typeface="Arial" pitchFamily="34" charset="0"/>
              <a:buNone/>
            </a:pPr>
            <a:endParaRPr lang="en-US" dirty="0" smtClean="0">
              <a:latin typeface="Tahoma" pitchFamily="34" charset="0"/>
            </a:endParaRPr>
          </a:p>
          <a:p>
            <a:endParaRPr lang="en-US" dirty="0" smtClean="0">
              <a:latin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Generalization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81200"/>
            <a:ext cx="8077200" cy="5334000"/>
          </a:xfrm>
        </p:spPr>
        <p:txBody>
          <a:bodyPr/>
          <a:lstStyle/>
          <a:p>
            <a:pPr eaLnBrk="1" hangingPunct="1">
              <a:buNone/>
            </a:pPr>
            <a:r>
              <a:rPr lang="en-US" sz="3600" dirty="0" smtClean="0">
                <a:solidFill>
                  <a:srgbClr val="002060"/>
                </a:solidFill>
                <a:latin typeface="+mn-lt"/>
              </a:rPr>
              <a:t>Once a skill has been learned we still need to ensure it generalizes! </a:t>
            </a:r>
          </a:p>
          <a:p>
            <a:pPr lvl="2">
              <a:buFont typeface="Wingdings" pitchFamily="2" charset="2"/>
              <a:buChar char="Ø"/>
            </a:pPr>
            <a:r>
              <a:rPr lang="en-US" sz="3600" dirty="0" smtClean="0">
                <a:solidFill>
                  <a:srgbClr val="002060"/>
                </a:solidFill>
                <a:latin typeface="+mn-lt"/>
              </a:rPr>
              <a:t>  Novel materials</a:t>
            </a:r>
          </a:p>
          <a:p>
            <a:pPr lvl="2">
              <a:buFont typeface="Wingdings" pitchFamily="2" charset="2"/>
              <a:buChar char="Ø"/>
            </a:pPr>
            <a:r>
              <a:rPr lang="en-US" sz="3600" dirty="0" smtClean="0">
                <a:solidFill>
                  <a:srgbClr val="002060"/>
                </a:solidFill>
                <a:latin typeface="+mn-lt"/>
              </a:rPr>
              <a:t>  Novel locations</a:t>
            </a:r>
          </a:p>
          <a:p>
            <a:pPr lvl="2">
              <a:buFont typeface="Wingdings" pitchFamily="2" charset="2"/>
              <a:buChar char="Ø"/>
            </a:pPr>
            <a:r>
              <a:rPr lang="en-US" sz="3600" dirty="0" smtClean="0">
                <a:solidFill>
                  <a:srgbClr val="002060"/>
                </a:solidFill>
                <a:latin typeface="+mn-lt"/>
              </a:rPr>
              <a:t>  Novel people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990600"/>
            <a:ext cx="9144000" cy="2362200"/>
          </a:xfrm>
          <a:noFill/>
          <a:ln/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Reinforcement</a:t>
            </a:r>
            <a:endParaRPr lang="en-US" sz="9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762000"/>
            <a:ext cx="9144000" cy="2362200"/>
          </a:xfrm>
          <a:noFill/>
          <a:ln/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Troubleshooting</a:t>
            </a:r>
            <a:endParaRPr lang="en-US" sz="9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Rectangle 2"/>
          <p:cNvSpPr>
            <a:spLocks noGrp="1"/>
          </p:cNvSpPr>
          <p:nvPr>
            <p:ph type="title"/>
          </p:nvPr>
        </p:nvSpPr>
        <p:spPr>
          <a:xfrm>
            <a:off x="533400" y="685800"/>
            <a:ext cx="7943850" cy="1217623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Reinforcer Troubleshooting </a:t>
            </a:r>
          </a:p>
        </p:txBody>
      </p:sp>
      <p:sp>
        <p:nvSpPr>
          <p:cNvPr id="40963" name="Rectangle 3"/>
          <p:cNvSpPr>
            <a:spLocks noGrp="1"/>
          </p:cNvSpPr>
          <p:nvPr>
            <p:ph idx="1"/>
          </p:nvPr>
        </p:nvSpPr>
        <p:spPr>
          <a:xfrm>
            <a:off x="533400" y="2209800"/>
            <a:ext cx="8229600" cy="3657600"/>
          </a:xfrm>
        </p:spPr>
        <p:txBody>
          <a:bodyPr/>
          <a:lstStyle/>
          <a:p>
            <a:r>
              <a:rPr lang="en-US" sz="3200" b="0" dirty="0" smtClean="0">
                <a:solidFill>
                  <a:srgbClr val="002060"/>
                </a:solidFill>
                <a:latin typeface="Tahoma" pitchFamily="34" charset="0"/>
              </a:rPr>
              <a:t>Quantity</a:t>
            </a:r>
          </a:p>
          <a:p>
            <a:endParaRPr lang="en-US" sz="1200" b="0" dirty="0" smtClean="0">
              <a:solidFill>
                <a:srgbClr val="002060"/>
              </a:solidFill>
              <a:latin typeface="Tahoma" pitchFamily="34" charset="0"/>
            </a:endParaRPr>
          </a:p>
          <a:p>
            <a:r>
              <a:rPr lang="en-US" sz="3200" b="0" dirty="0" smtClean="0">
                <a:solidFill>
                  <a:srgbClr val="002060"/>
                </a:solidFill>
                <a:latin typeface="Tahoma" pitchFamily="34" charset="0"/>
              </a:rPr>
              <a:t>Quality</a:t>
            </a:r>
          </a:p>
          <a:p>
            <a:endParaRPr lang="en-US" sz="1000" b="0" dirty="0" smtClean="0">
              <a:solidFill>
                <a:srgbClr val="002060"/>
              </a:solidFill>
              <a:latin typeface="Tahoma" pitchFamily="34" charset="0"/>
            </a:endParaRPr>
          </a:p>
          <a:p>
            <a:r>
              <a:rPr lang="en-US" sz="3200" b="0" dirty="0" smtClean="0">
                <a:solidFill>
                  <a:srgbClr val="002060"/>
                </a:solidFill>
                <a:latin typeface="Tahoma" pitchFamily="34" charset="0"/>
              </a:rPr>
              <a:t>Frequency</a:t>
            </a:r>
          </a:p>
          <a:p>
            <a:endParaRPr lang="en-US" sz="1000" b="0" dirty="0" smtClean="0">
              <a:solidFill>
                <a:srgbClr val="002060"/>
              </a:solidFill>
              <a:latin typeface="Tahoma" pitchFamily="34" charset="0"/>
            </a:endParaRPr>
          </a:p>
          <a:p>
            <a:r>
              <a:rPr lang="en-US" sz="3200" b="0" dirty="0" smtClean="0">
                <a:solidFill>
                  <a:srgbClr val="002060"/>
                </a:solidFill>
                <a:latin typeface="Tahoma" pitchFamily="34" charset="0"/>
              </a:rPr>
              <a:t>Changes in the effectiveness of reinforcers</a:t>
            </a:r>
          </a:p>
          <a:p>
            <a:endParaRPr lang="en-US" sz="3200" dirty="0" smtClean="0">
              <a:latin typeface="Tahoma" pitchFamily="34" charset="0"/>
            </a:endParaRPr>
          </a:p>
          <a:p>
            <a:endParaRPr lang="en-US" dirty="0" smtClean="0">
              <a:latin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14400"/>
            <a:ext cx="8153400" cy="10668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The </a:t>
            </a:r>
            <a:r>
              <a:rPr lang="en-U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Effectiveness of  a Reinforcer Can Change….</a:t>
            </a:r>
            <a:r>
              <a:rPr lang="en-US" sz="40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000" b="1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4000" b="1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en-US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59075" name="Rectangle 3"/>
          <p:cNvSpPr>
            <a:spLocks noGrp="1" noChangeArrowheads="1"/>
          </p:cNvSpPr>
          <p:nvPr>
            <p:ph idx="1"/>
          </p:nvPr>
        </p:nvSpPr>
        <p:spPr>
          <a:xfrm>
            <a:off x="761999" y="2286000"/>
            <a:ext cx="7893269" cy="3048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If a child hasn’t had a particular item for a long time, that item can be very </a:t>
            </a:r>
            <a:r>
              <a:rPr lang="en-US" sz="2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reinforcing</a:t>
            </a:r>
            <a:endParaRPr lang="en-US" sz="2800" b="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endParaRPr lang="en-US" sz="2800" b="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800" b="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If a child has had a lot of access to a particular item, it may not be as </a:t>
            </a:r>
            <a:r>
              <a:rPr lang="en-US" sz="2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effective</a:t>
            </a:r>
            <a:endParaRPr lang="en-US" sz="2800" b="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9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9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8153400" cy="10668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Other Considerations</a:t>
            </a:r>
            <a:endParaRPr lang="en-US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59075" name="Rectangle 3"/>
          <p:cNvSpPr>
            <a:spLocks noGrp="1" noChangeArrowheads="1"/>
          </p:cNvSpPr>
          <p:nvPr>
            <p:ph idx="1"/>
          </p:nvPr>
        </p:nvSpPr>
        <p:spPr>
          <a:xfrm>
            <a:off x="761999" y="2286000"/>
            <a:ext cx="7893269" cy="3657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Task Analysis </a:t>
            </a:r>
            <a:r>
              <a:rPr lang="en-US" sz="28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review current step and determine if the step need to be broken down into smaller steps? </a:t>
            </a:r>
          </a:p>
          <a:p>
            <a:pPr>
              <a:lnSpc>
                <a:spcPct val="90000"/>
              </a:lnSpc>
            </a:pPr>
            <a:endParaRPr lang="en-US" sz="160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Prompting</a:t>
            </a:r>
            <a:r>
              <a:rPr lang="en-US" sz="2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– is the right type of prompt being used? Is it enough/too much</a:t>
            </a:r>
            <a:r>
              <a:rPr lang="en-US" sz="2800" b="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?</a:t>
            </a:r>
          </a:p>
          <a:p>
            <a:pPr>
              <a:lnSpc>
                <a:spcPct val="90000"/>
              </a:lnSpc>
            </a:pPr>
            <a:endParaRPr lang="en-US" sz="1700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Difficulty Level </a:t>
            </a:r>
            <a:r>
              <a:rPr lang="en-US" sz="28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consider if current toy is too difficult. Is there an easier toy that can be taught first?</a:t>
            </a:r>
          </a:p>
          <a:p>
            <a:pPr>
              <a:lnSpc>
                <a:spcPct val="90000"/>
              </a:lnSpc>
            </a:pPr>
            <a:endParaRPr lang="en-US" sz="2800" b="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9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9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9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4800" y="304800"/>
            <a:ext cx="53198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 Difficulty Level</a:t>
            </a:r>
          </a:p>
          <a:p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eg</a:t>
            </a: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Puzzles)</a:t>
            </a:r>
            <a:endParaRPr lang="en-US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219200" y="2362200"/>
            <a:ext cx="7696200" cy="4267200"/>
          </a:xfrm>
          <a:prstGeom prst="straightConnector1">
            <a:avLst/>
          </a:prstGeom>
          <a:ln w="63500">
            <a:solidFill>
              <a:srgbClr val="00004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52400" y="4648200"/>
            <a:ext cx="1828800" cy="1371600"/>
          </a:xfrm>
          <a:prstGeom prst="rect">
            <a:avLst/>
          </a:prstGeom>
          <a:solidFill>
            <a:srgbClr val="EBF7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828800" y="3657600"/>
            <a:ext cx="1828800" cy="1371600"/>
          </a:xfrm>
          <a:prstGeom prst="rect">
            <a:avLst/>
          </a:prstGeom>
          <a:solidFill>
            <a:srgbClr val="EBF7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505200" y="2667000"/>
            <a:ext cx="1828800" cy="1371600"/>
          </a:xfrm>
          <a:prstGeom prst="rect">
            <a:avLst/>
          </a:prstGeom>
          <a:solidFill>
            <a:srgbClr val="EBF7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181600" y="1676400"/>
            <a:ext cx="1828800" cy="1371600"/>
          </a:xfrm>
          <a:prstGeom prst="rect">
            <a:avLst/>
          </a:prstGeom>
          <a:solidFill>
            <a:srgbClr val="EBF7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781800" y="762000"/>
            <a:ext cx="1828800" cy="1371600"/>
          </a:xfrm>
          <a:prstGeom prst="rect">
            <a:avLst/>
          </a:prstGeom>
          <a:solidFill>
            <a:srgbClr val="EBF7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32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838200"/>
            <a:ext cx="1666336" cy="12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3810000"/>
            <a:ext cx="1143000" cy="1126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1752600"/>
            <a:ext cx="1066800" cy="122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81400" y="2819400"/>
            <a:ext cx="1557151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4800600"/>
            <a:ext cx="10858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4800" y="304800"/>
            <a:ext cx="53198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 Difficulty Level</a:t>
            </a:r>
          </a:p>
          <a:p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eg</a:t>
            </a: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Building with Blocks)</a:t>
            </a:r>
            <a:endParaRPr lang="en-US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676400" y="2286000"/>
            <a:ext cx="7239000" cy="4419600"/>
          </a:xfrm>
          <a:prstGeom prst="straightConnector1">
            <a:avLst/>
          </a:prstGeom>
          <a:ln w="63500">
            <a:solidFill>
              <a:srgbClr val="00004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572000"/>
            <a:ext cx="2209800" cy="14478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7168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3352800"/>
            <a:ext cx="2209800" cy="1420461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7168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1981200"/>
            <a:ext cx="2209800" cy="14478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7168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685800"/>
            <a:ext cx="2209800" cy="14478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0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381000" y="762000"/>
            <a:ext cx="7924800" cy="1447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More Play Ideas…….</a:t>
            </a:r>
            <a:endParaRPr kumimoji="0" lang="en-US" sz="9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114800"/>
            <a:ext cx="3219316" cy="23625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81000"/>
            <a:ext cx="360997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457200"/>
            <a:ext cx="210502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5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667000"/>
            <a:ext cx="3348038" cy="3872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04800"/>
            <a:ext cx="455295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381000"/>
            <a:ext cx="23145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" y="3962400"/>
            <a:ext cx="34290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743200"/>
            <a:ext cx="2011680" cy="383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304800"/>
            <a:ext cx="2011680" cy="375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8200" y="2743200"/>
            <a:ext cx="201168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304800"/>
            <a:ext cx="201168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443111" y="609600"/>
            <a:ext cx="7467600" cy="609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The “ABC’s” of Behaviour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7" name="Group 37"/>
          <p:cNvGraphicFramePr>
            <a:graphicFrameLocks/>
          </p:cNvGraphicFramePr>
          <p:nvPr/>
        </p:nvGraphicFramePr>
        <p:xfrm>
          <a:off x="781038" y="1561514"/>
          <a:ext cx="7772400" cy="2063027"/>
        </p:xfrm>
        <a:graphic>
          <a:graphicData uri="http://schemas.openxmlformats.org/drawingml/2006/table">
            <a:tbl>
              <a:tblPr/>
              <a:tblGrid>
                <a:gridCol w="2514336"/>
                <a:gridCol w="2667264"/>
                <a:gridCol w="2590800"/>
              </a:tblGrid>
              <a:tr h="40796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A = antecedent            B = behaviour         C = consequence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49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Antecedent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 =  an event that occurs just before a behaviour </a:t>
                      </a:r>
                      <a:endParaRPr kumimoji="0" lang="en-US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Behaviour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  = is the actual behaviour displayed by the child in response to the antecedent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Consequence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 = is what happens as the result of a behaviour </a:t>
                      </a:r>
                      <a:endParaRPr kumimoji="0" lang="en-US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Group 40"/>
          <p:cNvGraphicFramePr>
            <a:graphicFrameLocks/>
          </p:cNvGraphicFramePr>
          <p:nvPr/>
        </p:nvGraphicFramePr>
        <p:xfrm>
          <a:off x="781038" y="4164038"/>
          <a:ext cx="7772400" cy="914400"/>
        </p:xfrm>
        <a:graphic>
          <a:graphicData uri="http://schemas.openxmlformats.org/drawingml/2006/table">
            <a:tbl>
              <a:tblPr/>
              <a:tblGrid>
                <a:gridCol w="2516777"/>
                <a:gridCol w="2664823"/>
                <a:gridCol w="259080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A child is having trouble opening a container</a:t>
                      </a:r>
                      <a:endParaRPr kumimoji="0" lang="en-US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The child requests help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The child receives help opening the container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Group 25"/>
          <p:cNvGraphicFramePr>
            <a:graphicFrameLocks/>
          </p:cNvGraphicFramePr>
          <p:nvPr/>
        </p:nvGraphicFramePr>
        <p:xfrm>
          <a:off x="762000" y="5288756"/>
          <a:ext cx="7772400" cy="761999"/>
        </p:xfrm>
        <a:graphic>
          <a:graphicData uri="http://schemas.openxmlformats.org/drawingml/2006/table">
            <a:tbl>
              <a:tblPr/>
              <a:tblGrid>
                <a:gridCol w="2516777"/>
                <a:gridCol w="2664823"/>
                <a:gridCol w="2590800"/>
              </a:tblGrid>
              <a:tr h="7619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A child feels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hungry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The child  asks for a cookie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99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Mom gives child a cookie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 Box 35"/>
          <p:cNvSpPr txBox="1">
            <a:spLocks noChangeArrowheads="1"/>
          </p:cNvSpPr>
          <p:nvPr/>
        </p:nvSpPr>
        <p:spPr bwMode="auto">
          <a:xfrm>
            <a:off x="762000" y="3640818"/>
            <a:ext cx="30480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60400" indent="-660400">
              <a:spcBef>
                <a:spcPct val="50000"/>
              </a:spcBef>
            </a:pPr>
            <a:r>
              <a:rPr lang="en-US" sz="28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Examples: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1"/>
            <a:ext cx="914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533400"/>
            <a:ext cx="2438400" cy="37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1262</TotalTime>
  <Words>1969</Words>
  <Application>Microsoft Office PowerPoint</Application>
  <PresentationFormat>On-screen Show (4:3)</PresentationFormat>
  <Paragraphs>422</Paragraphs>
  <Slides>90</Slides>
  <Notes>34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90</vt:i4>
      </vt:variant>
    </vt:vector>
  </HeadingPairs>
  <TitlesOfParts>
    <vt:vector size="94" baseType="lpstr">
      <vt:lpstr>Office Theme</vt:lpstr>
      <vt:lpstr>1_Office Theme</vt:lpstr>
      <vt:lpstr>2_Office Theme</vt:lpstr>
      <vt:lpstr>Bitmap Image</vt:lpstr>
      <vt:lpstr>Let’s Play!!  Strategies to Help Teach Early Play Skills</vt:lpstr>
      <vt:lpstr>Agenda</vt:lpstr>
      <vt:lpstr>What is Play?</vt:lpstr>
      <vt:lpstr>What is Play?</vt:lpstr>
      <vt:lpstr>How Does This Relate to Children with ASD?</vt:lpstr>
      <vt:lpstr>What Does Play Include?</vt:lpstr>
      <vt:lpstr>Slide 7</vt:lpstr>
      <vt:lpstr>Reinforcement</vt:lpstr>
      <vt:lpstr>Slide 9</vt:lpstr>
      <vt:lpstr>Consequences Determine Future Behaviour</vt:lpstr>
      <vt:lpstr>Slide 11</vt:lpstr>
      <vt:lpstr>Reinforcement Is…..</vt:lpstr>
      <vt:lpstr>Caution!!</vt:lpstr>
      <vt:lpstr>Slide 14</vt:lpstr>
      <vt:lpstr>Slide 15</vt:lpstr>
      <vt:lpstr>A Common Misunderstanding: Positive vs. Negative Reinforcement</vt:lpstr>
      <vt:lpstr>Examples of Reinforcers</vt:lpstr>
      <vt:lpstr>Important to Determine….</vt:lpstr>
      <vt:lpstr>Example of Delayed Reinforcement: A Token Board</vt:lpstr>
      <vt:lpstr>Tips for Using Reinforcement</vt:lpstr>
      <vt:lpstr>Task Analysis</vt:lpstr>
      <vt:lpstr>What is a Task Analysis?</vt:lpstr>
      <vt:lpstr>Example of a Task Analysis:</vt:lpstr>
      <vt:lpstr>How to Conduct a Task Analysis</vt:lpstr>
      <vt:lpstr>Activity: Let’s Give it a Try!!</vt:lpstr>
      <vt:lpstr>Notes on Task Analysis</vt:lpstr>
      <vt:lpstr>Chaining</vt:lpstr>
      <vt:lpstr>What is Chaining?</vt:lpstr>
      <vt:lpstr>3 Types of Chaining Procedures:</vt:lpstr>
      <vt:lpstr>Forward Chaining</vt:lpstr>
      <vt:lpstr>Example: Forward Chaining</vt:lpstr>
      <vt:lpstr>Slide 32</vt:lpstr>
      <vt:lpstr>Example: Forward Chaining</vt:lpstr>
      <vt:lpstr>Backward Chaining</vt:lpstr>
      <vt:lpstr>Example: Backward Chaining</vt:lpstr>
      <vt:lpstr>Slide 36</vt:lpstr>
      <vt:lpstr>Example: Backward Chaining</vt:lpstr>
      <vt:lpstr>Total Task Presentation</vt:lpstr>
      <vt:lpstr>Example: Total Task Presentation</vt:lpstr>
      <vt:lpstr>Let’s Try!</vt:lpstr>
      <vt:lpstr>Shaping</vt:lpstr>
      <vt:lpstr>What is Shaping?</vt:lpstr>
      <vt:lpstr>Example of Shaping: Instruction: “Draw a triangle”</vt:lpstr>
      <vt:lpstr>Slide 44</vt:lpstr>
      <vt:lpstr>Examples of How to Shape:</vt:lpstr>
      <vt:lpstr>Prompting</vt:lpstr>
      <vt:lpstr>Slide 47</vt:lpstr>
      <vt:lpstr>Slide 48</vt:lpstr>
      <vt:lpstr>A Learning Opportunity</vt:lpstr>
      <vt:lpstr>A Learning Opportunity</vt:lpstr>
      <vt:lpstr>Guidelines for Prompting</vt:lpstr>
      <vt:lpstr>Types of Prompts</vt:lpstr>
      <vt:lpstr>Types of Prompts</vt:lpstr>
      <vt:lpstr>Types of Prompts</vt:lpstr>
      <vt:lpstr>Most-to-Least Prompting</vt:lpstr>
      <vt:lpstr>Can I  have a      volunteer??</vt:lpstr>
      <vt:lpstr>Least-to-Most Prompting</vt:lpstr>
      <vt:lpstr>Can I  have another      volunteer??</vt:lpstr>
      <vt:lpstr>Slide 59</vt:lpstr>
      <vt:lpstr>How Do We Know if Skill is Being Learned?</vt:lpstr>
      <vt:lpstr>Slide 61</vt:lpstr>
      <vt:lpstr>Slide 62</vt:lpstr>
      <vt:lpstr>Let’s Put It All Together! </vt:lpstr>
      <vt:lpstr>Slide 64</vt:lpstr>
      <vt:lpstr>Slide 65</vt:lpstr>
      <vt:lpstr>Slide 66</vt:lpstr>
      <vt:lpstr>Imaginative Play</vt:lpstr>
      <vt:lpstr>Slide 68</vt:lpstr>
      <vt:lpstr>Slide 69</vt:lpstr>
      <vt:lpstr>Imaginative Play</vt:lpstr>
      <vt:lpstr>Slide 71</vt:lpstr>
      <vt:lpstr>Slide 72</vt:lpstr>
      <vt:lpstr>Slide 73</vt:lpstr>
      <vt:lpstr>Fade Out Prompts</vt:lpstr>
      <vt:lpstr>How Do We Fade Prompts?</vt:lpstr>
      <vt:lpstr>When Do We Begin to Fade Prompts?</vt:lpstr>
      <vt:lpstr>Fade Out Reinforcers</vt:lpstr>
      <vt:lpstr>How Do We Fade Reinforcers?</vt:lpstr>
      <vt:lpstr>Generalization</vt:lpstr>
      <vt:lpstr>Troubleshooting</vt:lpstr>
      <vt:lpstr>Reinforcer Troubleshooting </vt:lpstr>
      <vt:lpstr>The Effectiveness of  a Reinforcer Can Change….  </vt:lpstr>
      <vt:lpstr>Other Considerations</vt:lpstr>
      <vt:lpstr>Slide 84</vt:lpstr>
      <vt:lpstr>Slide 85</vt:lpstr>
      <vt:lpstr>Slide 86</vt:lpstr>
      <vt:lpstr>Slide 87</vt:lpstr>
      <vt:lpstr>Slide 88</vt:lpstr>
      <vt:lpstr>Slide 89</vt:lpstr>
      <vt:lpstr>Slide 90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Leslie</dc:creator>
  <cp:lastModifiedBy>Leslie</cp:lastModifiedBy>
  <cp:revision>149</cp:revision>
  <dcterms:created xsi:type="dcterms:W3CDTF">2010-10-07T20:09:24Z</dcterms:created>
  <dcterms:modified xsi:type="dcterms:W3CDTF">2013-10-21T13:10:48Z</dcterms:modified>
</cp:coreProperties>
</file>